
<file path=[Content_Types].xml><?xml version="1.0" encoding="utf-8"?>
<Types xmlns="http://schemas.openxmlformats.org/package/2006/content-types">
  <Default Extension="bmp" ContentType="image/bmp"/>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355" r:id="rId2"/>
    <p:sldId id="567" r:id="rId3"/>
    <p:sldId id="568" r:id="rId4"/>
    <p:sldId id="569" r:id="rId5"/>
    <p:sldId id="570" r:id="rId6"/>
    <p:sldId id="620" r:id="rId7"/>
    <p:sldId id="622" r:id="rId8"/>
    <p:sldId id="625" r:id="rId9"/>
    <p:sldId id="627" r:id="rId10"/>
    <p:sldId id="630" r:id="rId11"/>
    <p:sldId id="631" r:id="rId12"/>
    <p:sldId id="783" r:id="rId13"/>
    <p:sldId id="632" r:id="rId14"/>
    <p:sldId id="634" r:id="rId15"/>
    <p:sldId id="635" r:id="rId16"/>
    <p:sldId id="648" r:id="rId17"/>
    <p:sldId id="616" r:id="rId18"/>
    <p:sldId id="636" r:id="rId19"/>
    <p:sldId id="637" r:id="rId20"/>
    <p:sldId id="638" r:id="rId21"/>
    <p:sldId id="784" r:id="rId22"/>
    <p:sldId id="640" r:id="rId23"/>
    <p:sldId id="642" r:id="rId24"/>
    <p:sldId id="785" r:id="rId25"/>
    <p:sldId id="649" r:id="rId26"/>
    <p:sldId id="643" r:id="rId27"/>
    <p:sldId id="644" r:id="rId28"/>
    <p:sldId id="645" r:id="rId29"/>
    <p:sldId id="646" r:id="rId30"/>
    <p:sldId id="650" r:id="rId31"/>
    <p:sldId id="647" r:id="rId32"/>
    <p:sldId id="651" r:id="rId33"/>
    <p:sldId id="652" r:id="rId34"/>
    <p:sldId id="653" r:id="rId35"/>
    <p:sldId id="654" r:id="rId36"/>
    <p:sldId id="655" r:id="rId37"/>
    <p:sldId id="669" r:id="rId38"/>
    <p:sldId id="657" r:id="rId39"/>
    <p:sldId id="786" r:id="rId40"/>
    <p:sldId id="659" r:id="rId41"/>
    <p:sldId id="660" r:id="rId42"/>
    <p:sldId id="661" r:id="rId43"/>
    <p:sldId id="662" r:id="rId44"/>
    <p:sldId id="663" r:id="rId45"/>
    <p:sldId id="665" r:id="rId46"/>
    <p:sldId id="666" r:id="rId47"/>
    <p:sldId id="667" r:id="rId48"/>
    <p:sldId id="787" r:id="rId49"/>
    <p:sldId id="668" r:id="rId50"/>
    <p:sldId id="619" r:id="rId5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89" autoAdjust="0"/>
    <p:restoredTop sz="81129" autoAdjust="0"/>
  </p:normalViewPr>
  <p:slideViewPr>
    <p:cSldViewPr snapToGrid="0" snapToObjects="1">
      <p:cViewPr varScale="1">
        <p:scale>
          <a:sx n="128" d="100"/>
          <a:sy n="128" d="100"/>
        </p:scale>
        <p:origin x="2574" y="13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US" sz="2800" b="1" dirty="0"/>
            <a:t>“Budapest” Convention has: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One Additional Protocol?</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Two Additional Protocols?</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Three Additional Protocols?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9F815F-D7C7-4692-8EC2-275E2635E161}" type="doc">
      <dgm:prSet loTypeId="urn:microsoft.com/office/officeart/2005/8/layout/hProcess9" loCatId="process" qsTypeId="urn:microsoft.com/office/officeart/2005/8/quickstyle/3d3" qsCatId="3D" csTypeId="urn:microsoft.com/office/officeart/2005/8/colors/accent1_2" csCatId="accent1" phldr="1"/>
      <dgm:spPr/>
    </dgm:pt>
    <dgm:pt modelId="{6453E9DF-F54C-49A5-A040-316F77F21138}">
      <dgm:prSet phldrT="[Text]"/>
      <dgm:spPr/>
      <dgm:t>
        <a:bodyPr/>
        <a:lstStyle/>
        <a:p>
          <a:r>
            <a:rPr lang="en-US" dirty="0"/>
            <a:t>Basic information</a:t>
          </a:r>
          <a:endParaRPr lang="en-GB" dirty="0"/>
        </a:p>
      </dgm:t>
    </dgm:pt>
    <dgm:pt modelId="{3AE45FBA-4259-41EA-91FE-97B4D7394A60}" type="parTrans" cxnId="{CA28B7BB-DBD9-4D84-A27C-D738FDFC888B}">
      <dgm:prSet/>
      <dgm:spPr/>
      <dgm:t>
        <a:bodyPr/>
        <a:lstStyle/>
        <a:p>
          <a:endParaRPr lang="en-GB"/>
        </a:p>
      </dgm:t>
    </dgm:pt>
    <dgm:pt modelId="{690421DD-C304-4A63-BF30-F292C4119497}" type="sibTrans" cxnId="{CA28B7BB-DBD9-4D84-A27C-D738FDFC888B}">
      <dgm:prSet/>
      <dgm:spPr/>
      <dgm:t>
        <a:bodyPr/>
        <a:lstStyle/>
        <a:p>
          <a:endParaRPr lang="en-GB"/>
        </a:p>
      </dgm:t>
    </dgm:pt>
    <dgm:pt modelId="{73F137A6-5821-41E4-B415-856C989C803A}">
      <dgm:prSet phldrT="[Text]"/>
      <dgm:spPr/>
      <dgm:t>
        <a:bodyPr/>
        <a:lstStyle/>
        <a:p>
          <a:r>
            <a:rPr lang="en-US" dirty="0"/>
            <a:t>Additional information</a:t>
          </a:r>
          <a:endParaRPr lang="en-GB" dirty="0"/>
        </a:p>
      </dgm:t>
    </dgm:pt>
    <dgm:pt modelId="{9C2FC2FF-6CA9-4691-9F0F-92C7656CA882}" type="parTrans" cxnId="{2448774E-F842-48E9-974B-3B5229C145C0}">
      <dgm:prSet/>
      <dgm:spPr/>
      <dgm:t>
        <a:bodyPr/>
        <a:lstStyle/>
        <a:p>
          <a:endParaRPr lang="en-GB"/>
        </a:p>
      </dgm:t>
    </dgm:pt>
    <dgm:pt modelId="{2482B687-AD21-4C70-8EB3-FEF873FB1DE1}" type="sibTrans" cxnId="{2448774E-F842-48E9-974B-3B5229C145C0}">
      <dgm:prSet/>
      <dgm:spPr/>
      <dgm:t>
        <a:bodyPr/>
        <a:lstStyle/>
        <a:p>
          <a:endParaRPr lang="en-GB"/>
        </a:p>
      </dgm:t>
    </dgm:pt>
    <dgm:pt modelId="{D4DD07FB-9C74-4BDD-BCCD-0B0C805F8B33}">
      <dgm:prSet phldrT="[Text]"/>
      <dgm:spPr/>
      <dgm:t>
        <a:bodyPr/>
        <a:lstStyle/>
        <a:p>
          <a:r>
            <a:rPr lang="en-US" dirty="0"/>
            <a:t>Application of domestic law</a:t>
          </a:r>
          <a:endParaRPr lang="en-GB" dirty="0"/>
        </a:p>
      </dgm:t>
    </dgm:pt>
    <dgm:pt modelId="{5E697569-9484-4E09-89E2-BCDCB8DBF4F1}" type="parTrans" cxnId="{C65E7FE4-E46A-4DCE-AEE2-AB192C5F7C70}">
      <dgm:prSet/>
      <dgm:spPr/>
      <dgm:t>
        <a:bodyPr/>
        <a:lstStyle/>
        <a:p>
          <a:endParaRPr lang="en-GB"/>
        </a:p>
      </dgm:t>
    </dgm:pt>
    <dgm:pt modelId="{B7182E28-E9BD-44F4-A70F-491FF5A71BDD}" type="sibTrans" cxnId="{C65E7FE4-E46A-4DCE-AEE2-AB192C5F7C70}">
      <dgm:prSet/>
      <dgm:spPr/>
      <dgm:t>
        <a:bodyPr/>
        <a:lstStyle/>
        <a:p>
          <a:endParaRPr lang="en-GB"/>
        </a:p>
      </dgm:t>
    </dgm:pt>
    <dgm:pt modelId="{E7E16D95-E60D-4691-9AB6-0DAA5368CBC0}" type="pres">
      <dgm:prSet presAssocID="{099F815F-D7C7-4692-8EC2-275E2635E161}" presName="CompostProcess" presStyleCnt="0">
        <dgm:presLayoutVars>
          <dgm:dir/>
          <dgm:resizeHandles val="exact"/>
        </dgm:presLayoutVars>
      </dgm:prSet>
      <dgm:spPr/>
    </dgm:pt>
    <dgm:pt modelId="{A2F54516-55C0-4C75-9C2C-BBDD7DD40C0E}" type="pres">
      <dgm:prSet presAssocID="{099F815F-D7C7-4692-8EC2-275E2635E161}" presName="arrow" presStyleLbl="bgShp" presStyleIdx="0" presStyleCnt="1"/>
      <dgm:spPr/>
    </dgm:pt>
    <dgm:pt modelId="{6AB407BD-03CA-4D78-81A5-E6A0CA0EA1A7}" type="pres">
      <dgm:prSet presAssocID="{099F815F-D7C7-4692-8EC2-275E2635E161}" presName="linearProcess" presStyleCnt="0"/>
      <dgm:spPr/>
    </dgm:pt>
    <dgm:pt modelId="{824B2713-2598-4860-8F45-C0BB7436738C}" type="pres">
      <dgm:prSet presAssocID="{6453E9DF-F54C-49A5-A040-316F77F21138}" presName="textNode" presStyleLbl="node1" presStyleIdx="0" presStyleCnt="3">
        <dgm:presLayoutVars>
          <dgm:bulletEnabled val="1"/>
        </dgm:presLayoutVars>
      </dgm:prSet>
      <dgm:spPr/>
    </dgm:pt>
    <dgm:pt modelId="{21AB8A55-6FC1-4864-923C-9D342DF94797}" type="pres">
      <dgm:prSet presAssocID="{690421DD-C304-4A63-BF30-F292C4119497}" presName="sibTrans" presStyleCnt="0"/>
      <dgm:spPr/>
    </dgm:pt>
    <dgm:pt modelId="{8A9AFDA2-C209-4BFB-BF86-89C13E5479E7}" type="pres">
      <dgm:prSet presAssocID="{73F137A6-5821-41E4-B415-856C989C803A}" presName="textNode" presStyleLbl="node1" presStyleIdx="1" presStyleCnt="3">
        <dgm:presLayoutVars>
          <dgm:bulletEnabled val="1"/>
        </dgm:presLayoutVars>
      </dgm:prSet>
      <dgm:spPr/>
    </dgm:pt>
    <dgm:pt modelId="{CB2602AC-4D62-4A37-B2A6-B8D488C29039}" type="pres">
      <dgm:prSet presAssocID="{2482B687-AD21-4C70-8EB3-FEF873FB1DE1}" presName="sibTrans" presStyleCnt="0"/>
      <dgm:spPr/>
    </dgm:pt>
    <dgm:pt modelId="{A0B3A59F-9741-43A7-A5A6-EF652106C087}" type="pres">
      <dgm:prSet presAssocID="{D4DD07FB-9C74-4BDD-BCCD-0B0C805F8B33}" presName="textNode" presStyleLbl="node1" presStyleIdx="2" presStyleCnt="3">
        <dgm:presLayoutVars>
          <dgm:bulletEnabled val="1"/>
        </dgm:presLayoutVars>
      </dgm:prSet>
      <dgm:spPr/>
    </dgm:pt>
  </dgm:ptLst>
  <dgm:cxnLst>
    <dgm:cxn modelId="{2448774E-F842-48E9-974B-3B5229C145C0}" srcId="{099F815F-D7C7-4692-8EC2-275E2635E161}" destId="{73F137A6-5821-41E4-B415-856C989C803A}" srcOrd="1" destOrd="0" parTransId="{9C2FC2FF-6CA9-4691-9F0F-92C7656CA882}" sibTransId="{2482B687-AD21-4C70-8EB3-FEF873FB1DE1}"/>
    <dgm:cxn modelId="{1B94C451-3105-4F3B-A77A-EECF27D75FBF}" type="presOf" srcId="{6453E9DF-F54C-49A5-A040-316F77F21138}" destId="{824B2713-2598-4860-8F45-C0BB7436738C}" srcOrd="0" destOrd="0" presId="urn:microsoft.com/office/officeart/2005/8/layout/hProcess9"/>
    <dgm:cxn modelId="{CA28B7BB-DBD9-4D84-A27C-D738FDFC888B}" srcId="{099F815F-D7C7-4692-8EC2-275E2635E161}" destId="{6453E9DF-F54C-49A5-A040-316F77F21138}" srcOrd="0" destOrd="0" parTransId="{3AE45FBA-4259-41EA-91FE-97B4D7394A60}" sibTransId="{690421DD-C304-4A63-BF30-F292C4119497}"/>
    <dgm:cxn modelId="{A47074C3-3251-48FB-AB71-A882F36C7AF5}" type="presOf" srcId="{099F815F-D7C7-4692-8EC2-275E2635E161}" destId="{E7E16D95-E60D-4691-9AB6-0DAA5368CBC0}" srcOrd="0" destOrd="0" presId="urn:microsoft.com/office/officeart/2005/8/layout/hProcess9"/>
    <dgm:cxn modelId="{C65E7FE4-E46A-4DCE-AEE2-AB192C5F7C70}" srcId="{099F815F-D7C7-4692-8EC2-275E2635E161}" destId="{D4DD07FB-9C74-4BDD-BCCD-0B0C805F8B33}" srcOrd="2" destOrd="0" parTransId="{5E697569-9484-4E09-89E2-BCDCB8DBF4F1}" sibTransId="{B7182E28-E9BD-44F4-A70F-491FF5A71BDD}"/>
    <dgm:cxn modelId="{AA8690EF-5068-4EDF-B65D-B7BCA116853E}" type="presOf" srcId="{73F137A6-5821-41E4-B415-856C989C803A}" destId="{8A9AFDA2-C209-4BFB-BF86-89C13E5479E7}" srcOrd="0" destOrd="0" presId="urn:microsoft.com/office/officeart/2005/8/layout/hProcess9"/>
    <dgm:cxn modelId="{CA89C0F0-FE73-45E2-AA27-ED8B70604F3A}" type="presOf" srcId="{D4DD07FB-9C74-4BDD-BCCD-0B0C805F8B33}" destId="{A0B3A59F-9741-43A7-A5A6-EF652106C087}" srcOrd="0" destOrd="0" presId="urn:microsoft.com/office/officeart/2005/8/layout/hProcess9"/>
    <dgm:cxn modelId="{23D98DFE-35F9-4C1E-9F41-F91AF02F44A0}" type="presParOf" srcId="{E7E16D95-E60D-4691-9AB6-0DAA5368CBC0}" destId="{A2F54516-55C0-4C75-9C2C-BBDD7DD40C0E}" srcOrd="0" destOrd="0" presId="urn:microsoft.com/office/officeart/2005/8/layout/hProcess9"/>
    <dgm:cxn modelId="{CBCEFF67-BFF5-4AD1-B928-7A4C96534888}" type="presParOf" srcId="{E7E16D95-E60D-4691-9AB6-0DAA5368CBC0}" destId="{6AB407BD-03CA-4D78-81A5-E6A0CA0EA1A7}" srcOrd="1" destOrd="0" presId="urn:microsoft.com/office/officeart/2005/8/layout/hProcess9"/>
    <dgm:cxn modelId="{AFC18800-C975-444A-9A43-EF5A00A3AD25}" type="presParOf" srcId="{6AB407BD-03CA-4D78-81A5-E6A0CA0EA1A7}" destId="{824B2713-2598-4860-8F45-C0BB7436738C}" srcOrd="0" destOrd="0" presId="urn:microsoft.com/office/officeart/2005/8/layout/hProcess9"/>
    <dgm:cxn modelId="{F12FBE8B-1AB7-467E-8905-D1EEFB82C00F}" type="presParOf" srcId="{6AB407BD-03CA-4D78-81A5-E6A0CA0EA1A7}" destId="{21AB8A55-6FC1-4864-923C-9D342DF94797}" srcOrd="1" destOrd="0" presId="urn:microsoft.com/office/officeart/2005/8/layout/hProcess9"/>
    <dgm:cxn modelId="{9A8497AB-796F-44C5-A485-40B4922CDD07}" type="presParOf" srcId="{6AB407BD-03CA-4D78-81A5-E6A0CA0EA1A7}" destId="{8A9AFDA2-C209-4BFB-BF86-89C13E5479E7}" srcOrd="2" destOrd="0" presId="urn:microsoft.com/office/officeart/2005/8/layout/hProcess9"/>
    <dgm:cxn modelId="{ED944954-5CD1-4C40-8885-E17E64F79EBA}" type="presParOf" srcId="{6AB407BD-03CA-4D78-81A5-E6A0CA0EA1A7}" destId="{CB2602AC-4D62-4A37-B2A6-B8D488C29039}" srcOrd="3" destOrd="0" presId="urn:microsoft.com/office/officeart/2005/8/layout/hProcess9"/>
    <dgm:cxn modelId="{C46EDC61-1E4C-42B7-A3B1-D43F6716A118}" type="presParOf" srcId="{6AB407BD-03CA-4D78-81A5-E6A0CA0EA1A7}" destId="{A0B3A59F-9741-43A7-A5A6-EF652106C087}"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GB" sz="2800" b="1" i="0" dirty="0"/>
            <a:t>MLA requests are to be executed in accordance with:</a:t>
          </a:r>
          <a:endParaRPr lang="en-US" sz="2800" b="1" i="0"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L</a:t>
          </a:r>
          <a:r>
            <a:rPr lang="en-GB" sz="2800" b="0" i="0" dirty="0"/>
            <a:t>aw of the requesting party</a:t>
          </a:r>
          <a:r>
            <a:rPr lang="en-US" sz="2800" dirty="0"/>
            <a: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L</a:t>
          </a:r>
          <a:r>
            <a:rPr lang="en-GB" sz="2800" b="0" i="0" dirty="0"/>
            <a:t>aw of the requested party?</a:t>
          </a:r>
          <a:endParaRPr lang="en-US" sz="2800" b="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Both?</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n-GB" sz="2800" b="1" i="0" dirty="0"/>
            <a:t>Electronic transmission of the MLA requests should be:</a:t>
          </a:r>
          <a:endParaRPr lang="en-US" sz="2800" b="1" i="0"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800" dirty="0"/>
            <a:t>a.) Allowed?</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800" dirty="0" err="1"/>
            <a:t>b.</a:t>
          </a:r>
          <a:r>
            <a:rPr lang="en-US" sz="2800" dirty="0"/>
            <a:t>) Not allowed</a:t>
          </a:r>
          <a:r>
            <a:rPr lang="en-GB" sz="2800" b="0" i="0" dirty="0"/>
            <a:t>?</a:t>
          </a:r>
          <a:endParaRPr lang="en-US" sz="2800" b="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800" dirty="0"/>
            <a:t>c.) It is not determined?</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b="1" kern="1200" dirty="0"/>
            <a:t>“Budapest” Convention has:</a:t>
          </a:r>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One Additional Protocol?</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Two Additional Protocols?</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Three Additional Protocols?</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54516-55C0-4C75-9C2C-BBDD7DD40C0E}">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824B2713-2598-4860-8F45-C0BB7436738C}">
      <dsp:nvSpPr>
        <dsp:cNvPr id="0" name=""/>
        <dsp:cNvSpPr/>
      </dsp:nvSpPr>
      <dsp:spPr>
        <a:xfrm>
          <a:off x="6548"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Basic information</a:t>
          </a:r>
          <a:endParaRPr lang="en-GB" sz="2600" kern="1200" dirty="0"/>
        </a:p>
      </dsp:txBody>
      <dsp:txXfrm>
        <a:off x="85903" y="1298554"/>
        <a:ext cx="1803440" cy="1466890"/>
      </dsp:txXfrm>
    </dsp:sp>
    <dsp:sp modelId="{8A9AFDA2-C209-4BFB-BF86-89C13E5479E7}">
      <dsp:nvSpPr>
        <dsp:cNvPr id="0" name=""/>
        <dsp:cNvSpPr/>
      </dsp:nvSpPr>
      <dsp:spPr>
        <a:xfrm>
          <a:off x="2066925"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Additional information</a:t>
          </a:r>
          <a:endParaRPr lang="en-GB" sz="2600" kern="1200" dirty="0"/>
        </a:p>
      </dsp:txBody>
      <dsp:txXfrm>
        <a:off x="2146280" y="1298554"/>
        <a:ext cx="1803440" cy="1466890"/>
      </dsp:txXfrm>
    </dsp:sp>
    <dsp:sp modelId="{A0B3A59F-9741-43A7-A5A6-EF652106C087}">
      <dsp:nvSpPr>
        <dsp:cNvPr id="0" name=""/>
        <dsp:cNvSpPr/>
      </dsp:nvSpPr>
      <dsp:spPr>
        <a:xfrm>
          <a:off x="4127301"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Application of domestic law</a:t>
          </a:r>
          <a:endParaRPr lang="en-GB" sz="2600" kern="1200" dirty="0"/>
        </a:p>
      </dsp:txBody>
      <dsp:txXfrm>
        <a:off x="4206656" y="1298554"/>
        <a:ext cx="1803440" cy="1466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i="0" kern="1200" dirty="0"/>
            <a:t>MLA requests are to be executed in accordance with:</a:t>
          </a:r>
          <a:endParaRPr lang="en-US" sz="2800" b="1" i="0"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L</a:t>
          </a:r>
          <a:r>
            <a:rPr lang="en-GB" sz="2800" b="0" i="0" kern="1200" dirty="0"/>
            <a:t>aw of the requesting party</a:t>
          </a:r>
          <a:r>
            <a:rPr lang="en-US" sz="2800" kern="1200" dirty="0"/>
            <a:t>?</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L</a:t>
          </a:r>
          <a:r>
            <a:rPr lang="en-GB" sz="2800" b="0" i="0" kern="1200" dirty="0"/>
            <a:t>aw of the requested party?</a:t>
          </a:r>
          <a:endParaRPr lang="en-US" sz="2800" b="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Both?</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b="1" i="0" kern="1200" dirty="0"/>
            <a:t>Electronic transmission of the MLA requests should be:</a:t>
          </a:r>
          <a:endParaRPr lang="en-US" sz="2800" b="1" i="0"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a.) Allowed?</a:t>
          </a:r>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err="1"/>
            <a:t>b.</a:t>
          </a:r>
          <a:r>
            <a:rPr lang="en-US" sz="2800" kern="1200" dirty="0"/>
            <a:t>) Not allowed</a:t>
          </a:r>
          <a:r>
            <a:rPr lang="en-GB" sz="2800" b="0" i="0" kern="1200" dirty="0"/>
            <a:t>?</a:t>
          </a:r>
          <a:endParaRPr lang="en-US" sz="2800" b="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kern="1200" dirty="0"/>
            <a:t>c.) It is not determined?</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15-Nov-20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the agenda of the session. It should be presented to delegates part by part with estimation of the time needed for its completion and part designated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69533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0159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a:effectLst/>
                <a:latin typeface="Arial" panose="020B0604020202020204" pitchFamily="34" charset="0"/>
              </a:rPr>
              <a:t>A</a:t>
            </a:r>
            <a:r>
              <a:rPr lang="en-GB" dirty="0" err="1">
                <a:effectLst/>
                <a:latin typeface="Arial" panose="020B0604020202020204" pitchFamily="34" charset="0"/>
              </a:rPr>
              <a:t>rticle</a:t>
            </a:r>
            <a:r>
              <a:rPr lang="sr-Latn-RS" dirty="0">
                <a:effectLst/>
                <a:latin typeface="Arial" panose="020B0604020202020204" pitchFamily="34" charset="0"/>
              </a:rPr>
              <a:t> 4</a:t>
            </a:r>
            <a:r>
              <a:rPr lang="en-GB" dirty="0">
                <a:effectLst/>
                <a:latin typeface="Arial" panose="020B0604020202020204" pitchFamily="34" charset="0"/>
              </a:rPr>
              <a:t> establishes in particular that:</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as a general rule, requests are in writing;</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as a general rule requests are channelled via</a:t>
            </a:r>
            <a:r>
              <a:rPr lang="sr-Latn-RS" dirty="0">
                <a:effectLst/>
                <a:latin typeface="Arial" panose="020B0604020202020204" pitchFamily="34" charset="0"/>
              </a:rPr>
              <a:t> </a:t>
            </a:r>
            <a:r>
              <a:rPr lang="en-GB" dirty="0">
                <a:effectLst/>
                <a:latin typeface="Arial" panose="020B0604020202020204" pitchFamily="34" charset="0"/>
              </a:rPr>
              <a:t>Ministries of Justice;</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communications as mentioned in Para 2 must always be channelled via Ministries</a:t>
            </a:r>
            <a:r>
              <a:rPr lang="sr-Latn-RS" dirty="0">
                <a:effectLst/>
                <a:latin typeface="Arial" panose="020B0604020202020204" pitchFamily="34" charset="0"/>
              </a:rPr>
              <a:t> </a:t>
            </a:r>
            <a:r>
              <a:rPr lang="en-GB" dirty="0">
                <a:effectLst/>
                <a:latin typeface="Arial" panose="020B0604020202020204" pitchFamily="34" charset="0"/>
              </a:rPr>
              <a:t>of Justice;</a:t>
            </a:r>
            <a:endParaRPr lang="sr-Latn-RS" dirty="0">
              <a:effectLst/>
              <a:latin typeface="Arial" panose="020B0604020202020204" pitchFamily="34" charset="0"/>
            </a:endParaRPr>
          </a:p>
          <a:p>
            <a:pPr marL="171450" indent="-171450" algn="just">
              <a:buFontTx/>
              <a:buChar char="-"/>
            </a:pPr>
            <a:r>
              <a:rPr lang="en-GB" b="1" dirty="0">
                <a:effectLst/>
                <a:latin typeface="Arial" panose="020B0604020202020204" pitchFamily="34" charset="0"/>
              </a:rPr>
              <a:t>as a general rule requests may always be forwarded directly from judicial authority to judicial authority;</a:t>
            </a:r>
            <a:endParaRPr lang="sr-Latn-RS" b="1"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where applicable requests concerning "administrative/criminal" offences may be forwarded directly from administrative authority to administrative authority – </a:t>
            </a:r>
            <a:r>
              <a:rPr lang="en-GB" b="1" dirty="0">
                <a:effectLst/>
                <a:latin typeface="Arial" panose="020B0604020202020204" pitchFamily="34" charset="0"/>
              </a:rPr>
              <a:t>or to judicial authority where that authority is the competent authority.</a:t>
            </a:r>
            <a:r>
              <a:rPr lang="en-GB" dirty="0">
                <a:effectLst/>
                <a:latin typeface="Arial" panose="020B0604020202020204" pitchFamily="34" charset="0"/>
              </a:rPr>
              <a:t> </a:t>
            </a:r>
            <a:endParaRPr lang="sr-Latn-RS" dirty="0">
              <a:effectLst/>
              <a:latin typeface="Arial" panose="020B0604020202020204" pitchFamily="34" charset="0"/>
            </a:endParaRPr>
          </a:p>
          <a:p>
            <a:pPr marL="171450" indent="-171450" algn="just">
              <a:buFontTx/>
              <a:buChar char="-"/>
            </a:pPr>
            <a:endParaRPr lang="sr-Latn-RS"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476894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effectLst/>
                <a:latin typeface="Arial" panose="020B0604020202020204" pitchFamily="34" charset="0"/>
              </a:rPr>
              <a:t>A</a:t>
            </a:r>
            <a:r>
              <a:rPr lang="en-GB" dirty="0" err="1">
                <a:effectLst/>
                <a:latin typeface="Arial" panose="020B0604020202020204" pitchFamily="34" charset="0"/>
              </a:rPr>
              <a:t>rticle</a:t>
            </a:r>
            <a:r>
              <a:rPr lang="sr-Latn-RS" dirty="0">
                <a:effectLst/>
                <a:latin typeface="Arial" panose="020B0604020202020204" pitchFamily="34" charset="0"/>
              </a:rPr>
              <a:t> 4</a:t>
            </a:r>
            <a:r>
              <a:rPr lang="en-GB" dirty="0">
                <a:effectLst/>
                <a:latin typeface="Arial" panose="020B0604020202020204" pitchFamily="34" charset="0"/>
              </a:rPr>
              <a:t> </a:t>
            </a:r>
            <a:r>
              <a:rPr lang="sr-Latn-RS" dirty="0" err="1">
                <a:effectLst/>
                <a:latin typeface="Arial" panose="020B0604020202020204" pitchFamily="34" charset="0"/>
              </a:rPr>
              <a:t>does</a:t>
            </a:r>
            <a:r>
              <a:rPr lang="sr-Latn-RS" dirty="0">
                <a:effectLst/>
                <a:latin typeface="Arial" panose="020B0604020202020204" pitchFamily="34" charset="0"/>
              </a:rPr>
              <a:t> </a:t>
            </a:r>
            <a:r>
              <a:rPr lang="en-GB" dirty="0">
                <a:effectLst/>
                <a:latin typeface="Arial" panose="020B0604020202020204" pitchFamily="34" charset="0"/>
              </a:rPr>
              <a:t>not exclude that a judicial authority may forward to an administrative authority. </a:t>
            </a: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Finally, this article opens the way to the use of telecommunications in the transmission of requests and other communications. </a:t>
            </a: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It should be noted that the Interpol channel is left open for urgent cases only.</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890054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b="1" dirty="0">
                <a:effectLst/>
                <a:latin typeface="Arial" panose="020B0604020202020204" pitchFamily="34" charset="0"/>
              </a:rPr>
              <a:t>Article 11 – Spontaneous information</a:t>
            </a:r>
            <a:endParaRPr lang="sr-Latn-RS" b="1" dirty="0">
              <a:effectLst/>
              <a:latin typeface="Arial" panose="020B0604020202020204" pitchFamily="34" charset="0"/>
            </a:endParaRPr>
          </a:p>
          <a:p>
            <a:pPr algn="just"/>
            <a:r>
              <a:rPr lang="en-GB" dirty="0">
                <a:effectLst/>
                <a:latin typeface="Arial" panose="020B0604020202020204" pitchFamily="34" charset="0"/>
              </a:rPr>
              <a:t>This article extends to mutual assistance in general what was until now only recognised in the limited field of money laundering, namely the possibility for Parties, without prior request, to forward to each other information about investigations or proceedings which might contribute to the common aim of responding to crime.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b="1" dirty="0">
                <a:effectLst/>
                <a:latin typeface="Arial" panose="020B0604020202020204" pitchFamily="34" charset="0"/>
              </a:rPr>
              <a:t>Spontaneous information (Article 26) </a:t>
            </a:r>
            <a:endParaRPr lang="sr-Latn-RS" b="1" dirty="0">
              <a:effectLst/>
              <a:latin typeface="Arial" panose="020B0604020202020204" pitchFamily="34" charset="0"/>
            </a:endParaRPr>
          </a:p>
          <a:p>
            <a:pPr algn="just"/>
            <a:r>
              <a:rPr lang="en-GB" dirty="0">
                <a:effectLst/>
                <a:latin typeface="Arial" panose="020B0604020202020204" pitchFamily="34" charset="0"/>
              </a:rPr>
              <a:t>This article is derived from provisions in earlier Council of Europe instruments, such as Article 10 of the Convention on the Laundering, Search, Seizure and Confiscation of the Proceeds from Crime (ETS N° 141) and Article 28 of the Criminal Law Convention on Corruption (ETS N° 173). More and more frequently, a Party possesses valuable information that it believes may assist another Party in a criminal investigation or proceeding, and which the Party conducting the investigation or proceeding is not aware exists. In such cases, no request for mutual assistance will be forthcoming. Paragraph 1 empowers the State in possession of the information to forward it to the other State without a prior request. The provision was thought useful because, under the laws of some States, such a positive grant of legal authority is needed in order to provide assistance in the absence of a request. A Party is not obligated to spontaneously forward information to another Party; it may exercise its discretion in light of the circumstances of the case at hand. Moreover, the spontaneous disclosure of information does not preclude the disclosing Party, if it has jurisdiction, from investigating or instituting proceedings in relation to the facts disclosed.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937800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97934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a:effectLst/>
                <a:latin typeface="Arial" panose="020B0604020202020204" pitchFamily="34" charset="0"/>
              </a:rPr>
              <a:t>A</a:t>
            </a:r>
            <a:r>
              <a:rPr lang="en-GB" dirty="0" err="1">
                <a:effectLst/>
                <a:latin typeface="Arial" panose="020B0604020202020204" pitchFamily="34" charset="0"/>
              </a:rPr>
              <a:t>rticle</a:t>
            </a:r>
            <a:r>
              <a:rPr lang="sr-Latn-RS" dirty="0">
                <a:effectLst/>
                <a:latin typeface="Arial" panose="020B0604020202020204" pitchFamily="34" charset="0"/>
              </a:rPr>
              <a:t> 4</a:t>
            </a:r>
            <a:r>
              <a:rPr lang="en-GB" dirty="0">
                <a:effectLst/>
                <a:latin typeface="Arial" panose="020B0604020202020204" pitchFamily="34" charset="0"/>
              </a:rPr>
              <a:t> establishes in particular that:</a:t>
            </a:r>
            <a:endParaRPr lang="sr-Latn-RS" dirty="0">
              <a:effectLst/>
              <a:latin typeface="Arial" panose="020B0604020202020204" pitchFamily="34" charset="0"/>
            </a:endParaRPr>
          </a:p>
          <a:p>
            <a:pPr marL="171450" indent="-171450" algn="just">
              <a:buFontTx/>
              <a:buChar char="-"/>
            </a:pPr>
            <a:r>
              <a:rPr lang="en-GB" b="1" dirty="0">
                <a:effectLst/>
                <a:latin typeface="Arial" panose="020B0604020202020204" pitchFamily="34" charset="0"/>
              </a:rPr>
              <a:t>as a general rule, requests are in writing;</a:t>
            </a:r>
            <a:endParaRPr lang="sr-Latn-RS" b="1"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as a general rule requests are channelled via</a:t>
            </a:r>
            <a:r>
              <a:rPr lang="sr-Latn-RS" dirty="0">
                <a:effectLst/>
                <a:latin typeface="Arial" panose="020B0604020202020204" pitchFamily="34" charset="0"/>
              </a:rPr>
              <a:t> </a:t>
            </a:r>
            <a:r>
              <a:rPr lang="en-GB" dirty="0">
                <a:effectLst/>
                <a:latin typeface="Arial" panose="020B0604020202020204" pitchFamily="34" charset="0"/>
              </a:rPr>
              <a:t>Ministries of Justice;</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communications as mentioned in Para 2 must always be channelled via Ministries</a:t>
            </a:r>
            <a:r>
              <a:rPr lang="sr-Latn-RS" dirty="0">
                <a:effectLst/>
                <a:latin typeface="Arial" panose="020B0604020202020204" pitchFamily="34" charset="0"/>
              </a:rPr>
              <a:t> </a:t>
            </a:r>
            <a:r>
              <a:rPr lang="en-GB" dirty="0">
                <a:effectLst/>
                <a:latin typeface="Arial" panose="020B0604020202020204" pitchFamily="34" charset="0"/>
              </a:rPr>
              <a:t>of Justice;</a:t>
            </a:r>
            <a:endParaRPr lang="sr-Latn-RS" dirty="0">
              <a:effectLst/>
              <a:latin typeface="Arial" panose="020B0604020202020204" pitchFamily="34" charset="0"/>
            </a:endParaRPr>
          </a:p>
          <a:p>
            <a:pPr marL="171450" indent="-171450" algn="just">
              <a:buFontTx/>
              <a:buChar char="-"/>
            </a:pPr>
            <a:r>
              <a:rPr lang="en-GB" b="0" dirty="0">
                <a:effectLst/>
                <a:latin typeface="Arial" panose="020B0604020202020204" pitchFamily="34" charset="0"/>
              </a:rPr>
              <a:t>as a general rule requests may always be forwarded directly from judicial authority to judicial authority;</a:t>
            </a:r>
            <a:endParaRPr lang="sr-Latn-RS" b="0"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where applicable requests concerning "administrative/criminal" offences may be forwarded directly from administrative authority to administrative authority – </a:t>
            </a:r>
            <a:r>
              <a:rPr lang="en-GB" b="0" dirty="0">
                <a:effectLst/>
                <a:latin typeface="Arial" panose="020B0604020202020204" pitchFamily="34" charset="0"/>
              </a:rPr>
              <a:t>or to judicial authority where that authority is the competent authority. </a:t>
            </a:r>
            <a:endParaRPr lang="sr-Latn-RS" b="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50949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en-GB" dirty="0">
                <a:effectLst/>
                <a:latin typeface="Arial" panose="020B0604020202020204" pitchFamily="34" charset="0"/>
              </a:rPr>
              <a:t>Article 27 </a:t>
            </a:r>
            <a:r>
              <a:rPr lang="sr-Latn-RS" dirty="0">
                <a:effectLst/>
                <a:latin typeface="Arial" panose="020B0604020202020204" pitchFamily="34" charset="0"/>
              </a:rPr>
              <a:t>of </a:t>
            </a:r>
            <a:r>
              <a:rPr lang="sr-Latn-RS" dirty="0" err="1">
                <a:effectLst/>
                <a:latin typeface="Arial" panose="020B0604020202020204" pitchFamily="34" charset="0"/>
              </a:rPr>
              <a:t>Budapest</a:t>
            </a:r>
            <a:r>
              <a:rPr lang="sr-Latn-RS" dirty="0">
                <a:effectLst/>
                <a:latin typeface="Arial" panose="020B0604020202020204" pitchFamily="34" charset="0"/>
              </a:rPr>
              <a:t> </a:t>
            </a:r>
            <a:r>
              <a:rPr lang="sr-Latn-RS" dirty="0" err="1">
                <a:effectLst/>
                <a:latin typeface="Arial" panose="020B0604020202020204" pitchFamily="34" charset="0"/>
              </a:rPr>
              <a:t>Conve</a:t>
            </a:r>
            <a:r>
              <a:rPr lang="en-US" dirty="0">
                <a:effectLst/>
                <a:latin typeface="Arial" panose="020B0604020202020204" pitchFamily="34" charset="0"/>
              </a:rPr>
              <a:t>n</a:t>
            </a:r>
            <a:r>
              <a:rPr lang="sr-Latn-RS" dirty="0" err="1">
                <a:effectLst/>
                <a:latin typeface="Arial" panose="020B0604020202020204" pitchFamily="34" charset="0"/>
              </a:rPr>
              <a:t>tion</a:t>
            </a:r>
            <a:r>
              <a:rPr lang="sr-Latn-RS" dirty="0">
                <a:effectLst/>
                <a:latin typeface="Arial" panose="020B0604020202020204" pitchFamily="34" charset="0"/>
              </a:rPr>
              <a:t> </a:t>
            </a:r>
            <a:r>
              <a:rPr lang="en-GB" dirty="0">
                <a:effectLst/>
                <a:latin typeface="Arial" panose="020B0604020202020204" pitchFamily="34" charset="0"/>
              </a:rPr>
              <a:t>(Procedures pertaining to mutual assistance requests in the absence of applicable international agreements), paragraphs 2-10, provide a number of rules for providing mutual assistance in the absence of an MLAT or arrangement on the basis of</a:t>
            </a:r>
            <a:r>
              <a:rPr lang="sr-Latn-RS" dirty="0">
                <a:effectLst/>
                <a:latin typeface="Arial" panose="020B0604020202020204" pitchFamily="34" charset="0"/>
              </a:rPr>
              <a:t> </a:t>
            </a:r>
            <a:r>
              <a:rPr lang="en-GB" dirty="0">
                <a:effectLst/>
                <a:latin typeface="Arial" panose="020B0604020202020204" pitchFamily="34" charset="0"/>
              </a:rPr>
              <a:t>uniform or reciprocal legislation, including establishment of central authorities, imposing of conditions, grounds for and procedures in cases of postponement or refusal, confidentiality of requests, and direct communications.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With respect to such expressly covered issues, in the absence of a mutual assistance agreement or arrangement on the basis of uniform or reciprocal legislation, the provisions of this Article are to be applied in lieu of otherwise applicable domestic laws governing mutual assistance.</a:t>
            </a:r>
            <a:r>
              <a:rPr lang="sr-Latn-RS" dirty="0">
                <a:effectLst/>
                <a:latin typeface="Arial" panose="020B0604020202020204" pitchFamily="34" charset="0"/>
              </a:rPr>
              <a:t> </a:t>
            </a:r>
            <a:r>
              <a:rPr lang="en-GB" dirty="0">
                <a:effectLst/>
                <a:latin typeface="Arial" panose="020B0604020202020204" pitchFamily="34" charset="0"/>
              </a:rPr>
              <a:t>At the same time, Article 27 does not provide rules for other issues typically dealt with in domestic legislation governing international mutual assistance. For example, there are no provisions dealing with the form and contents of requests, taking of witness testimony in the requested or requesting Parties, the providing of official or business records, transfer of witnesses in custody, or assistance in confiscation matters.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US" dirty="0"/>
              <a:t>For example, </a:t>
            </a:r>
            <a:r>
              <a:rPr lang="en-GB" dirty="0">
                <a:effectLst/>
                <a:latin typeface="Arial" panose="020B0604020202020204" pitchFamily="34" charset="0"/>
              </a:rPr>
              <a:t>Paragraph 2 of Article 29 of Budapest Convention sets forth the contents of a request for preservation pursuant to this article. Bearing in mind that this is a provisional measure and that a request will need to be prepared and transmitted rapidly, the information provided will be summary and include only the minimum information required to enable preservation of the data. In addition to specifying the authority that is seeking preservation and the offence for which the measure is sought, the request must provide a summary of the facts, information sufficient to identify the data to be preserved and its location, and a showing that the data is relevant to the investigation or prosecution of the offence concerned and that preservation is necessary. Finally, the requesting Party must undertake to subsequently submit a request for mutual assistance so that it may obtain production of the data.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895570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US" dirty="0"/>
              <a:t>Article 25 of Budapest Convention, Paragraph 4:</a:t>
            </a:r>
          </a:p>
          <a:p>
            <a:pPr algn="just"/>
            <a:endParaRPr lang="en-US" dirty="0"/>
          </a:p>
          <a:p>
            <a:pPr algn="just"/>
            <a:r>
              <a:rPr lang="en-GB" dirty="0"/>
              <a:t>Except as otherwise specifically provided in articles in this chapter, mutual assistance shall be subject to the conditions provided for </a:t>
            </a:r>
            <a:r>
              <a:rPr lang="en-GB" b="1" dirty="0"/>
              <a:t>by the law of the requested Party </a:t>
            </a:r>
            <a:r>
              <a:rPr lang="en-GB" dirty="0"/>
              <a:t>or by applicable mutual assistance treaties, including the grounds on which the requested Party may refuse co-operation. The requested Party shall not exercise the right to refuse mutual assistance in relation to the offences referred to in Articles 2 through 11 solely on the ground that the request concerns an offence which it considers a fiscal offence.</a:t>
            </a:r>
          </a:p>
          <a:p>
            <a:pPr algn="just"/>
            <a:endParaRPr lang="en-GB" dirty="0"/>
          </a:p>
          <a:p>
            <a:pPr algn="just"/>
            <a:r>
              <a:rPr lang="en-GB" dirty="0">
                <a:effectLst/>
                <a:latin typeface="Arial" panose="020B0604020202020204" pitchFamily="34" charset="0"/>
              </a:rPr>
              <a:t>The general principles governing the obligation to provide mutual assistance are set forth in paragraph 1. Co-operation is to be provided "to the widest extent possible." Thus, as in Article 23 ("General principals relating to international co-operation"), mutual assistance is in principle to be extensive, and impediments thereto strictly limited. Second, as in Article 23, the obligation to co-operate applies in principle to both criminal offences related to computer systems and data (i.e. the offences covered by Article 14, paragraph 2, </a:t>
            </a:r>
            <a:r>
              <a:rPr lang="en-GB" dirty="0" err="1">
                <a:effectLst/>
                <a:latin typeface="Arial" panose="020B0604020202020204" pitchFamily="34" charset="0"/>
              </a:rPr>
              <a:t>litterae</a:t>
            </a:r>
            <a:r>
              <a:rPr lang="en-GB" dirty="0">
                <a:effectLst/>
                <a:latin typeface="Arial" panose="020B0604020202020204" pitchFamily="34" charset="0"/>
              </a:rPr>
              <a:t> a-b), and to the collection of evidence in electronic form of a criminal offence.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It was agreed to impose an obligation to co-operate as to this broad class of crimes because there is the same need for streamlined mechanisms of international co-operation as to both of these categories. However, Articles 34 and 35 permit the Parties to provide for a different scope of application of these measures. 254.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Other provisions of this Chapter will clarify that the obligation to provide mutual assistance is generally to be carried out pursuant to the terms of applicable mutual legal assistance treaties, laws and arrangements. Under paragraph 2, each Party is required to have a legal basis to carry out the specific forms of co-operation described in the remainder of the Chapter, if its treaties, laws and arrangements do not already contain such provisions. The availability of such mechanisms, particularly those in Articles 29 through 35 (Specific provisions – Titles 1, 2, 3), is vital for effective co-operation in computer related criminal matters.</a:t>
            </a:r>
            <a:endParaRPr lang="en-GB" dirty="0"/>
          </a:p>
          <a:p>
            <a:pPr algn="just"/>
            <a:endParaRPr lang="en-GB" dirty="0"/>
          </a:p>
          <a:p>
            <a:pPr algn="just"/>
            <a:r>
              <a:rPr lang="en-GB" dirty="0">
                <a:effectLst/>
                <a:latin typeface="Arial" panose="020B0604020202020204" pitchFamily="34" charset="0"/>
              </a:rPr>
              <a:t>The general scope of the obligation to co-operate is set forth in Article 23: co-operation is to be extended to all criminal offences related to computer systems and data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136036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US" dirty="0"/>
              <a:t>Graphical representation of the MLA process.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825956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A "production order" provides a flexible measure which law enforcement can apply in many cases, especially instead of measures that are more intrusive or more onerous. The implementation of such a procedural mechanism will also be beneficial to third party custodians of data, such as ISPs, who are often prepared to assist law enforcement authorities on a voluntary basis by providing data under their control, but who prefer an appropriate legal basis for such assistance, relieving them of any contractual or non-contractual liability.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production order refers to computer data or subscriber information that are in the possession or control of a person or a service provider. The measure is applicable only to the extent that the person or service provider maintains such data or information. Some service providers, for example, do not keep records regarding the subscribers to their services.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279599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Session objectives are clearly defined, and delegates should be aware that on the end of the session during the time allocated to the possible questions, objectives should reflect gained knowledge.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995592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effectLst/>
                <a:latin typeface="Arial" panose="020B0604020202020204" pitchFamily="34" charset="0"/>
              </a:rPr>
              <a:t>In the traditional search environment concerning documents or records, a search involves gathering evidence that has been recorded or registered in the past in tangible form, such as ink on paper. The investigators search or inspect such recorded data and seize or physically take away the tangible record.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gathering of data takes place during the period of the search and in respect of data that exists at that time. The precondition for obtaining legal authority to undertake a search is the existence of grounds to believe, as prescribed by domestic law and human rights safeguards, that such data exists in a particular location and will afford evidence of a specific criminal offence.</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However, with respect to the search of computer data, additional procedural provisions are necessary in order to ensure that computer data can be obtained in a manner that is equally effective as a search and seizure of a tangible data carrier. There are several reasons for this: first, the data is in intangible form, such as in an electromagnetic form. Second, while the data may be read with the use of computer equipment, it cannot be seized and taken away in the same sense as can a paper record. The physical medium on which the intangible data is stored (e.g., the computer hard-drive or a diskette) must be seized and taken away, or a copy of the data must be made in either tangible form (e.g., computer print-out) or intangible form, on a physical medium (e.g., diskette), before the tangible medium containing the copy can be seized and taken away. In the latter two situations, where such copies of the data are made, a copy of the data remains in the computer system or storage device. Domestic law should provide for a power to make such copies.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Third, due to the connectivity of computer systems, data may not be stored in the particular computer that is searched, but such data may be readily accessible to that system. It could be stored in an associated data storage device that is connected directly to the computer, or connected to the computer indirectly through communication systems, such as the Internet.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This may or may not require new laws to permit an extension of the search to where the data is actually stored (or the retrieval of the data from that site to the computer being searched), or the use traditional search powers in a more co-ordinated and expeditious manner at both locations.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811104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b.</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263135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149874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List of the considerations is presented in the form of questions. Answers depend on country local and international legal framework regarding mutual legal assistance and specific case considerations. They also depend on organization and setup of the competent authorities on the requesting side, both directly involved in the case and on the level of international cooperation. </a:t>
            </a:r>
          </a:p>
          <a:p>
            <a:endParaRPr lang="en-US" dirty="0"/>
          </a:p>
          <a:p>
            <a:r>
              <a:rPr lang="en-US" dirty="0"/>
              <a:t>As a rule of thumb, more specialized and experienced authorities using legal framework adapted to the needs of expedited mutual legal assistance will gain better and faster results.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3272008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additional considerations on behalf of </a:t>
            </a:r>
            <a:r>
              <a:rPr lang="en-US"/>
              <a:t>requesting side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733515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7870267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5537827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768637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Expeditious mutual legal assistance (MLA) is one of the most important conditions for effective measures against cybercrime and other offences involving electronic evidence given the transnational and volatile nature of electronic evidence. In practice, however, mutual legal assistance procedures are considered too complex, lengthy and resource intensive, and thus too inefficient.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Cybercrime Convention Committee (T-CY), at its 8th Plenary Session (5-6 December 2012), therefore, decided to assess in 2013 the efficiency of some of the international cooperation provisions of Chapter III of the Budapest Convention on Cybercrime. At its 10thPlenary (2-3 December 2013) it decided to extend this assessment to 2014.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purpose of assessment was to identify solutions allowing for more “expedited” mutual assistance and to render international cooperation in general more efficient. Article 31 is assessed in the context of the broader international cooperation regime, that is, in connection with Articles 23, 25, 26, 27, 28 and 35 Budapest Convention.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 questionnaire prepared by the Bureau of the T-CY was circulated to Parties and Observers on 18 February 2013 with a deadline of 10 April 2013.The 9</a:t>
            </a:r>
            <a:r>
              <a:rPr lang="en-GB" baseline="30000" dirty="0">
                <a:effectLst/>
                <a:latin typeface="Arial" panose="020B0604020202020204" pitchFamily="34" charset="0"/>
              </a:rPr>
              <a:t>th</a:t>
            </a:r>
            <a:r>
              <a:rPr lang="en-GB" dirty="0">
                <a:effectLst/>
                <a:latin typeface="Arial" panose="020B0604020202020204" pitchFamily="34" charset="0"/>
              </a:rPr>
              <a:t> Plenary of the T-CY (4-5 June 2013) held a first round of discussions based on the compilation of replies received(see table of replies received), a second round at the 10</a:t>
            </a:r>
            <a:r>
              <a:rPr lang="en-GB" baseline="30000" dirty="0">
                <a:effectLst/>
                <a:latin typeface="Arial" panose="020B0604020202020204" pitchFamily="34" charset="0"/>
              </a:rPr>
              <a:t>th</a:t>
            </a:r>
            <a:r>
              <a:rPr lang="en-GB" dirty="0">
                <a:effectLst/>
                <a:latin typeface="Arial" panose="020B0604020202020204" pitchFamily="34" charset="0"/>
              </a:rPr>
              <a:t> Plenary on 2-3 December 2013and a third round at the 11thPlenary on 17-18 June. Additional replies or comments were received following discussions in these Plenaries. The report was adopted by the 12thPlenary of the T-CY on 2-3 December 2014</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796982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Subscriber information has been singled out inmost replies as being the most often sought type of data. This includes information to identify the user of an IP address (or conversely, information on the IP address used by a specific person) or the owner of an email, social network or VOIP account as well as related technical information on the location, equipment used etc.</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Requests often comprise information on means of payment or billing data. This is followed by requests for traffic data, in particular or P or mobile phone log files. Content data seems to be sought less often. Requests may be for content from emails, social networking accounts and chat messages or similar, or for illegal contents such as child abuse materials.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Fraud and other financial crimes are referred to in almost all replies. These include all variations, ranging from credit card fraud, online payment fraud, auction fraud, phishing and other types of computer-related forgery and fraud related to traditional crimes such as breach of trust, bribery, tax evasion, money laundering and similar. Violent and serious crimes are offences motivating requests for data in many States. These may include murder, assault, smuggling of persons, trafficking in human beings, drug trafficking, money laundering, terrorism and the financing of terrorism, extortion and, in particular, child pornography and other forms of sexual exploitation and abuse of children. Offences against computer systems (illegal access, illegal interception, dissemination of malware, data interference) are also referred to in many replies.</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2851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A mutual legal assistance treaty (MLAT) is an agreement between two or more countries for the purpose of gathering and exchanging information in an effort to enforce public or criminal laws. </a:t>
            </a:r>
            <a:r>
              <a:rPr lang="en-US" dirty="0"/>
              <a:t>Basic level for mutual legal assistance is represented by treaties. There is number of different ones starting with bilateral (between two countries), multilateral (between three or more countries) or international (between significant number of countries, possibly inter-continental).</a:t>
            </a:r>
            <a:endParaRPr lang="en-GB" dirty="0"/>
          </a:p>
          <a:p>
            <a:pPr algn="just"/>
            <a:endParaRPr lang="en-GB" dirty="0"/>
          </a:p>
          <a:p>
            <a:pPr algn="just"/>
            <a:r>
              <a:rPr lang="en-GB" dirty="0"/>
              <a:t>Modern states have developed mechanisms for requesting and obtaining evidence for criminal investigations and prosecutions. When evidence or other forms of legal assistance, such as witness statements or the service of documents, are needed from a foreign sovereign, states may attempt to cooperate informally through their respective police agencies or, alternatively, resort to what is typically referred to as requests for “mutual legal assistance." </a:t>
            </a:r>
          </a:p>
          <a:p>
            <a:pPr algn="just"/>
            <a:endParaRPr lang="en-GB" dirty="0"/>
          </a:p>
          <a:p>
            <a:pPr algn="just"/>
            <a:r>
              <a:rPr lang="en-GB" dirty="0"/>
              <a:t>The practice of mutual legal assistance developed from the comity-based system of letters rogatory, though it is now far more common for states to make mutual legal assistance requests directly to the designated Central Authority within each state. In contemporary practice, such requests may still be made on the basis of reciprocity but may also be made pursuant to bilateral and multilateral treaties that obligate countries to provide assistance. </a:t>
            </a:r>
          </a:p>
          <a:p>
            <a:pPr algn="just"/>
            <a:endParaRPr lang="en-US" dirty="0"/>
          </a:p>
          <a:p>
            <a:pPr algn="just"/>
            <a:r>
              <a:rPr lang="en-US" dirty="0"/>
              <a:t>Such treaties have reasons for its empowerment mainly in that general International law principles are not forceable and that countries signing them need more solid ground for criminal cooperation. Advantages and disadvantages are clearly presented in the slide.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976922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MLA is increasingly decentralised and requests are sent or received directly between relevant judicial authorities and not only via central authorities. Central authorities are usually not executing requests themselves. Multiple offices may be involved in the sending or receiving of requests and in particular the execution of requests.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Replies suggest that MLA is considered too complex, lengthy and resource-intensive to obtain electronic evidence, and thus often not pursued. Law enforcement authorities tend to attempt to obtain information through police-to-police cooperation to avoid MLA, even though the information thus obtained in most cases cannot be used in criminal proceedings. Frequently, authorities contact foreign (in particular USA-based) service providers directly to obtain subscriber or traffic data. Often investigations are abandoned.</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6162829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en-GB" dirty="0">
                <a:effectLst/>
                <a:latin typeface="Arial" panose="020B0604020202020204" pitchFamily="34" charset="0"/>
              </a:rPr>
              <a:t>With respect to the possibility to contact holders of data (physical or legal persons such as Internet service providers) in foreign jurisdictions directly to obtain stored data, a few States consider this not allowed under their domestic law, while in most others this is not regulated or is allowed. In practice, the prosecution or police services of many States contact foreign service providers directly.</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Where these have a legal representation in the territory of the requesting authority, requests may take the form of a domestic production order even if the data is physically stored abroad. In some instances, law enforcement authorities have agreements with foreign service providers. Foreign service providers may respond positively to a request under certain conditions. For example: </a:t>
            </a:r>
          </a:p>
          <a:p>
            <a:pPr marL="171450" indent="-171450" algn="just">
              <a:buFont typeface="Arial" panose="020B0604020202020204" pitchFamily="34" charset="0"/>
              <a:buChar char="•"/>
            </a:pPr>
            <a:r>
              <a:rPr lang="en-GB" dirty="0">
                <a:effectLst/>
                <a:latin typeface="Arial" panose="020B0604020202020204" pitchFamily="34" charset="0"/>
              </a:rPr>
              <a:t>Disclosure of data must be allowed under the domestic law of the service provider(US providers are allowed to disclose traffic or subscriber data but not content data) as otherwise administrative or criminal sanctions may apply.</a:t>
            </a:r>
          </a:p>
          <a:p>
            <a:pPr marL="171450" indent="-171450" algn="just">
              <a:buFont typeface="Arial" panose="020B0604020202020204" pitchFamily="34" charset="0"/>
              <a:buChar char="•"/>
            </a:pPr>
            <a:r>
              <a:rPr lang="en-GB" dirty="0">
                <a:effectLst/>
                <a:latin typeface="Arial" panose="020B0604020202020204" pitchFamily="34" charset="0"/>
              </a:rPr>
              <a:t>The request must be lawful (e.g. production order).</a:t>
            </a:r>
          </a:p>
          <a:p>
            <a:pPr marL="171450" indent="-171450" algn="just">
              <a:buFont typeface="Arial" panose="020B0604020202020204" pitchFamily="34" charset="0"/>
              <a:buChar char="•"/>
            </a:pPr>
            <a:r>
              <a:rPr lang="en-GB" dirty="0">
                <a:effectLst/>
                <a:latin typeface="Arial" panose="020B0604020202020204" pitchFamily="34" charset="0"/>
              </a:rPr>
              <a:t>However, increasingly, providers may require that the request relate to the jurisdiction of the requesting authority (for example, relate to persons or IP addresses in the territory of the requesting authority).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944708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T-CY Assessment Report </a:t>
            </a:r>
            <a:r>
              <a:rPr lang="en-GB" dirty="0">
                <a:effectLst/>
                <a:latin typeface="Arial" panose="020B0604020202020204" pitchFamily="34" charset="0"/>
              </a:rPr>
              <a:t>recommendations point at actions to be taken by Parties domestically and/or </a:t>
            </a:r>
            <a:r>
              <a:rPr lang="en-GB" dirty="0" err="1">
                <a:effectLst/>
                <a:latin typeface="Arial" panose="020B0604020202020204" pitchFamily="34" charset="0"/>
              </a:rPr>
              <a:t>theT</a:t>
            </a:r>
            <a:r>
              <a:rPr lang="en-GB" dirty="0">
                <a:effectLst/>
                <a:latin typeface="Arial" panose="020B0604020202020204" pitchFamily="34" charset="0"/>
              </a:rPr>
              <a:t>-CY and capacity building programmes.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Some recommendations may need to be addressed through an Additional Protocol. However, the present report and its recommendations shall not pre-empt a decision on the preparation of a Protocol.</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Recommendations are divided in four groups:</a:t>
            </a:r>
          </a:p>
          <a:p>
            <a:pPr marL="171450" indent="-171450" algn="just">
              <a:buFont typeface="Arial" panose="020B0604020202020204" pitchFamily="34" charset="0"/>
              <a:buChar char="•"/>
            </a:pPr>
            <a:r>
              <a:rPr lang="en-GB" dirty="0">
                <a:effectLst/>
                <a:latin typeface="Arial" panose="020B0604020202020204" pitchFamily="34" charset="0"/>
              </a:rPr>
              <a:t>Recommendations falling primarily under the responsibility of domestic authorities</a:t>
            </a:r>
          </a:p>
          <a:p>
            <a:pPr marL="171450" indent="-171450" algn="just">
              <a:buFont typeface="Arial" panose="020B0604020202020204" pitchFamily="34" charset="0"/>
              <a:buChar char="•"/>
            </a:pPr>
            <a:r>
              <a:rPr lang="en-GB" dirty="0">
                <a:effectLst/>
                <a:latin typeface="Arial" panose="020B0604020202020204" pitchFamily="34" charset="0"/>
              </a:rPr>
              <a:t>Recommendations falling primarily under the responsibility of the T-CY</a:t>
            </a:r>
          </a:p>
          <a:p>
            <a:pPr marL="171450" indent="-171450" algn="just">
              <a:buFont typeface="Arial" panose="020B0604020202020204" pitchFamily="34" charset="0"/>
              <a:buChar char="•"/>
            </a:pPr>
            <a:r>
              <a:rPr lang="en-GB" dirty="0">
                <a:effectLst/>
                <a:latin typeface="Arial" panose="020B0604020202020204" pitchFamily="34" charset="0"/>
              </a:rPr>
              <a:t>Recommendations falling primarily under the responsibility of Council of Europe capacity building projects</a:t>
            </a:r>
          </a:p>
          <a:p>
            <a:pPr marL="171450" indent="-171450" algn="just">
              <a:buFont typeface="Arial" panose="020B0604020202020204" pitchFamily="34" charset="0"/>
              <a:buChar char="•"/>
            </a:pPr>
            <a:r>
              <a:rPr lang="en-GB" dirty="0">
                <a:effectLst/>
                <a:latin typeface="Arial" panose="020B0604020202020204" pitchFamily="34" charset="0"/>
              </a:rPr>
              <a:t>Recommendations that may need to be addressed through an Additional Protocol to the Budapest Convention on Cybercrime</a:t>
            </a:r>
          </a:p>
          <a:p>
            <a:pPr marL="171450" indent="-171450" algn="just">
              <a:buFont typeface="Arial" panose="020B0604020202020204" pitchFamily="34" charset="0"/>
              <a:buChar char="•"/>
            </a:pP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40399236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38576795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Number of solutions is at the disposal for delegates. Following slides will present where to find them in real time during the lesson presentation. If delegates have at disposal computers, they should be encouraged to active/follow some of the links.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18753352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8586501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2038358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6356805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4222186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083374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n-GB" dirty="0"/>
              <a:t>International conventions are treaties or agreements between countries. "International convention" is often used interchangeably with terms like "international treaty," "international agreement," "compact," or "contract between states." </a:t>
            </a:r>
          </a:p>
          <a:p>
            <a:pPr algn="just"/>
            <a:endParaRPr lang="en-GB" dirty="0"/>
          </a:p>
          <a:p>
            <a:pPr algn="just"/>
            <a:r>
              <a:rPr lang="en-GB" dirty="0"/>
              <a:t>Conventions may be of a general or specific nature and between two or multiple states.  Conventions between two states are called bilateral treaties; conventions between a small number of states (but more than two) are called plurilateral treaties; conventions between a large number of states are called multilateral treaties.</a:t>
            </a:r>
          </a:p>
          <a:p>
            <a:pPr algn="just"/>
            <a:endParaRPr lang="en-GB" dirty="0"/>
          </a:p>
          <a:p>
            <a:pPr algn="just"/>
            <a:r>
              <a:rPr lang="en-GB" dirty="0">
                <a:effectLst/>
                <a:latin typeface="Arial" panose="020B0604020202020204" pitchFamily="34" charset="0"/>
              </a:rPr>
              <a:t>In 1953 the Committee of Ministers of the Council of Europe instructed the Secretary General to convene a Committee of Governmental Experts to examine the possibility of establishing certain principles of extradition to be embodied in a European Convention on Extradition.</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Convention drafted by the experts deals with such matters as letters rogatory for the examination of witnesses or experts, service of official documents and judicial verdicts, summoning of witnesses, experts, or persons in custody and transmission of information from judicial records.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 number of guiding principles were laid down for mutual assistance in criminal matters. It was decided that such assistance should be independent of extradition in that it should be granted even in cases where extradition was refused. For example, it was agreed that assistance should be granted in the case of minor offences and that as a general rule the offence need not be an offence under the law of both countries. In the case of letters rogatory for search and seizure, however, the Contracting Parties could derogate from these rules under Article 5 of the Convention.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8317328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Facebook online law enforcement page for submission of requests for data preservation and partial disclosure.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5153531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1171575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the part of the list of Council of Europe 24/7 Contact Points list.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5637169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11232755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Summary of previously presented slides. Delegates should participate in short discussion about it.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15419583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574699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effectLst/>
                <a:latin typeface="Arial" panose="020B0604020202020204" pitchFamily="34" charset="0"/>
              </a:rPr>
              <a:t>The revolution in information technologies has changed society fundamentally and will probably continue to do so in the foreseeable future. Many tasks have become easier to handle. Where originally only some specific sectors of society had rationalised their working procedures with the help of information technology, now hardly any sector of society has remained unaffected. Information technology has in one way or the other pervaded almost every aspect of human activities.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These developments have given rise to an unprecedented economic and social changes, but they also have a dark side: the emergence of new types of crime as well as the commission of traditional crimes by means of new technologies. Moreover, the consequences of criminal behaviour can be more far-reaching than before because they are not restricted by geographical limitations or national boundaries. The recent spread of detrimental computer viruses all over the world has provided proof of this reality.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criminal law must therefore keep abreast of these technological developments which offer highly sophisticated opportunities for misusing facilities of the cyber-space and causing damage to legitimate interests. Given the cross-border nature of information networks, a concerted international effort is needed to deal with such misuse. Whilst Recommendation No. (89) 9 resulted in the approximation of national concepts regarding certain forms of computer misuse, only a binding international instrument can ensure the necessary efficiency in the fight against these new phenomena. In the framework of such an instrument, in addition to measures of international co-operation, questions of substantive and procedural law, as well as matters that are closely connected with the use of information technology, should be addressed.</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Convention aims principally at (1) harmonising the domestic criminal substantive law elements of offences and connected provisions in the area of cyber-crime (2) providing for domestic criminal procedural law powers necessary for the investigation and prosecution of such offences as well as other offences committed by means of a computer system or evidence in relation to which is in electronic form (3) setting up a fast and effective regime of international co-operation. </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942488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GB" dirty="0">
                <a:effectLst/>
                <a:latin typeface="Arial" panose="020B0604020202020204" pitchFamily="34" charset="0"/>
              </a:rPr>
              <a:t>Paragraph 2 of Article 27 requires the establishment of a central authority or authorities responsible for sending and answering requests for assistance. The institution of central authorities is a common feature of modern instruments dealing with mutual assistance in criminal matters, and it is particularly helpful in ensuring the kind of rapid reaction that is so useful in </a:t>
            </a:r>
            <a:r>
              <a:rPr lang="en-GB" dirty="0" err="1">
                <a:effectLst/>
                <a:latin typeface="Arial" panose="020B0604020202020204" pitchFamily="34" charset="0"/>
              </a:rPr>
              <a:t>combatingcomputer</a:t>
            </a:r>
            <a:r>
              <a:rPr lang="en-GB" dirty="0">
                <a:effectLst/>
                <a:latin typeface="Arial" panose="020B0604020202020204" pitchFamily="34" charset="0"/>
              </a:rPr>
              <a:t>- or computer-related crime. Initially, direct transmission between such authorities is speedier and more efficient than transmission through diplomatic channels. In addition, the establishment of an active central authority serves an important function in ensuring that both incoming and outgoing requests are diligently pursued, that advice is provided to foreign law enforcement partners on how best to satisfy legal requirements in the requested Party, and that particularly urgent or sensitive requests are dealt with properly.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Also, Article 27 obliges the Parties to apply certain mutual assistance procedures and conditions where there is no mutual assistance treaty or arrangement on the basis of uniform or reciprocal legislation in force between the requesting and requested Parties. The article thus reinforces the general principle that mutual assistance should be carried out through application of relevant treaties and similar arrangements for mutual assistance. The drafters rejected the creation of a separate general regime of mutual assistance in this Convention that would be applied in lieu of other applicable instruments and arrangements, agreeing instead that it would be more practical to rely on existing MLAT regimes as a general matter, thereby permitting mutual assistance practitioners to use the instruments and arrangements they are the most familiar with and avoiding confusion that may result from the establishment of competing regimes. </a:t>
            </a:r>
            <a:r>
              <a:rPr lang="en-GB" b="1" dirty="0">
                <a:effectLst/>
                <a:latin typeface="Arial" panose="020B0604020202020204" pitchFamily="34" charset="0"/>
              </a:rPr>
              <a:t>As previously stated, only with respect to mechanisms particularly necessary for rapid effective co-operation in computer related criminal matters, such as those in Articles 29-35 (Specific provisions – Title 1, 2, 3), is each Party required to establish a legal basis to enable the carrying out of such forms of co-operation if its current mutual assistance treaties, arrangements or laws do not already do so.</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Paragraph 5 of Article 25 is essentially a definition of dual criminality for purposes of mutual assistance under this Chapter. Where the requested Party is permitted to require dual criminality as a condition to the providing of assistance (for example, where a requested Party has reserved its right to require dual criminality with respect to the preservation of data under Article 29, paragraph 4 "Expedited preservation of stored computer data"), dual criminality shall be deemed present if the conduct underlying the offence for which assistance is sought is also a criminal offence under the requested Party’s laws, even if its laws place the offence within a different category of offence or use different terminology in denominating the offence. This provision was believed necessary in order to ensure that requested Parties do not adopt too rigid a test when applying dual criminality. Given differences in national legal systems, variations in terminology and categorisation of criminal conduct are bound to arise. If the conduct constitutes a criminal violation under both systems, such technical differences should not impede assistance. Rather, in matters in </a:t>
            </a:r>
            <a:r>
              <a:rPr lang="en-GB" dirty="0" err="1">
                <a:effectLst/>
                <a:latin typeface="Arial" panose="020B0604020202020204" pitchFamily="34" charset="0"/>
              </a:rPr>
              <a:t>whicht</a:t>
            </a:r>
            <a:r>
              <a:rPr lang="en-GB" dirty="0">
                <a:effectLst/>
                <a:latin typeface="Arial" panose="020B0604020202020204" pitchFamily="34" charset="0"/>
              </a:rPr>
              <a:t> he dual criminality standard is applicable, it should be applied in a flexible manner that will facilitate the granting of assistance.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085575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gn="just"/>
            <a:r>
              <a:rPr lang="en-GB" b="1" dirty="0">
                <a:effectLst/>
                <a:latin typeface="Arial" panose="020B0604020202020204" pitchFamily="34" charset="0"/>
              </a:rPr>
              <a:t>Expedited preservation of stored computer data (Article 29). </a:t>
            </a:r>
          </a:p>
          <a:p>
            <a:pPr algn="just"/>
            <a:r>
              <a:rPr lang="en-GB" dirty="0">
                <a:effectLst/>
                <a:latin typeface="Arial" panose="020B0604020202020204" pitchFamily="34" charset="0"/>
              </a:rPr>
              <a:t>This article provides for a mechanism at the international level equivalent to that provided for in Article 16 for use at the domestic level. Paragraph 1 of this article authorises a Party to make a request for, and paragraph 3 requires each Party to have the legal ability to obtain, the expeditious preservation of data stored in the territory of the requested Party by means of a computer system, in order that the data not be altered, </a:t>
            </a:r>
            <a:r>
              <a:rPr lang="en-GB" dirty="0" err="1">
                <a:effectLst/>
                <a:latin typeface="Arial" panose="020B0604020202020204" pitchFamily="34" charset="0"/>
              </a:rPr>
              <a:t>removedor</a:t>
            </a:r>
            <a:r>
              <a:rPr lang="en-GB" dirty="0">
                <a:effectLst/>
                <a:latin typeface="Arial" panose="020B0604020202020204" pitchFamily="34" charset="0"/>
              </a:rPr>
              <a:t> deleted during the period of time required to prepare, transmit and execute a request for mutual assistance to obtain the data. Preservation is a limited, provisional measure intended to take place much more rapidly than the execution of a traditional mutual assistance. As has been previously discussed, computer data is highly volatile. With a few keystrokes, or by operation of automatic programs, it may be deleted, altered or moved, rendering it impossible to trace a crime to its perpetrator or destroying critical proof of guilt. Some forms of computer data are stored for only short periods of time before being deleted. Thus, it was agreed that a mechanism was required in order to ensure the availability of such data pending the lengthier and more involved process of executing a formal mutual assistance request, which may take weeks or months.</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Expedited disclosure of preserved traffic data (Article 30) </a:t>
            </a:r>
          </a:p>
          <a:p>
            <a:pPr algn="just"/>
            <a:r>
              <a:rPr lang="en-GB" dirty="0">
                <a:effectLst/>
                <a:latin typeface="Arial" panose="020B0604020202020204" pitchFamily="34" charset="0"/>
              </a:rPr>
              <a:t>This article provides the international equivalent of the power established for domestic use in Article 17. Frequently, at the request of a Party in which a crime was committed, a requested Party will preserve traffic data regarding a transmission that has travelled through its computers, in order to trace the transmission to its source and identify the perpetrator of the crime, or locate critical evidence. In doing so, the requested Party may discover that the traffic data found in its territory reveals that the transmission had been routed from a service provider in a third State, or from a provider in the requesting State itself. In such cases, the requested Party must expeditiously provide to the requesting Party a sufficient amount of the traffic data to enable identification of the service provider in, and path of the communication from, the other State. If the transmission came from a third State, this information will enable the requesting Party to make a request for preservation and expedited mutual assistance to that other State in order to trace the transmission to its ultimate source. If the transmission had looped back to the requesting Party, it will be able to obtain preservation and disclosure of further traffic data through domestic processes.</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Mutual assistance regarding accessing of stored computer data (Article 31) </a:t>
            </a:r>
          </a:p>
          <a:p>
            <a:pPr algn="just"/>
            <a:r>
              <a:rPr lang="en-GB" dirty="0">
                <a:effectLst/>
                <a:latin typeface="Arial" panose="020B0604020202020204" pitchFamily="34" charset="0"/>
              </a:rPr>
              <a:t>Each Party must have the ability to, for the benefit of another Party, search or similarly access, seize or similarly secure, and disclose data stored by means of a computer system located within its territory – just as under Article19 (Search and seizure of stored computer data) it must have the ability to do so for domestic purposes. Paragraph 1 authorises a Party to request this type of mutual assistance, and paragraph 2 requires the requested Party to be able to provide it. Paragraph 2 also follows the principle that the terms and conditions for providing such co-operation should be those set forth in applicable treaties, arrangements and domestic laws governing mutual legal assistance in criminal matters. Under paragraph 3, such a request must be responded to on an expedited basis where (1) there are grounds to believe that relevant data is particularly vulnerable to loss or modification, or (2) otherwise where such treaties, arrangements or laws so provide.</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Transborder access to stored computer data with consent or where publicly available (Article 32) </a:t>
            </a:r>
          </a:p>
          <a:p>
            <a:pPr algn="just"/>
            <a:r>
              <a:rPr lang="en-GB" dirty="0">
                <a:effectLst/>
                <a:latin typeface="Arial" panose="020B0604020202020204" pitchFamily="34" charset="0"/>
              </a:rPr>
              <a:t>The issue of when a Party is permitted to unilaterally access computer data stored in another Party without seeking mutual assistance was a question that the drafters of the Convention discussed at length. There was detailed consideration of instances in which it may be acceptable for States to act unilaterally and those in which it may not. The drafters ultimately determined that it was not yet possible to prepare a comprehensive, legally binding regime regulating this area. In part, this was due to a lack of concrete experience with such situations to date; and, in part, this was due to an understanding that the proper solution often turned on the precise circumstances of the individual case, thereby making it difficult to formulate general rules. Ultimately, the drafters decided to only set forth in Article 32 of the Convention situations in which all agreed that unilateral action is permissible. They agreed not to regulate other situations until such time as further experience has been gathered and further discussions may be held in light thereof. In this regard, Article 39, paragraph 3 provides that other situations are neither authorised, nor precluded. </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Mutual assistance regarding the real-time collection of traffic data (Article 33) </a:t>
            </a:r>
          </a:p>
          <a:p>
            <a:pPr algn="just"/>
            <a:r>
              <a:rPr lang="en-GB" dirty="0">
                <a:effectLst/>
                <a:latin typeface="Arial" panose="020B0604020202020204" pitchFamily="34" charset="0"/>
              </a:rPr>
              <a:t>In many cases, investigators cannot ensure that they are able to trace a communication to its source by following the trail through records of prior transmissions, as key traffic data may have been automatically deleted by a service provider in the chain of transmission before it could be preserved. It is therefore critical for investigators in each Party to have the ability to obtain traffic data in real time regarding communications passing through a computer system in other Parties. Accordingly, under Article 33 (Mutual assistance regarding the real-time collection of traffic data), each Party is under the obligation to collect traffic data in real time for another Party. While this article requires the Parties to co-operate on these matters, here, as elsewhere, deference is given to existing modalities of mutual assistance. Thus, the terms and conditions by which such co-operation is to be provided are generally those set forth in applicable treaties, arrangements and laws governing mutual legal assistance in criminal matters.</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Mutual assistance regarding the interception of content data (Article 34) </a:t>
            </a:r>
          </a:p>
          <a:p>
            <a:pPr algn="just"/>
            <a:r>
              <a:rPr lang="en-GB" dirty="0">
                <a:effectLst/>
                <a:latin typeface="Arial" panose="020B0604020202020204" pitchFamily="34" charset="0"/>
              </a:rPr>
              <a:t>Because of the high degree of intrusiveness of interception, the obligation to provide mutual assistance for interception of content data is restricted. The assistance is to be provided to the extent permitted by the Parties’ applicable treaties and laws. As the provision of co-operation for interception of content is an emerging area of mutual assistance practice, it was decided to defer to existing mutual assistance regimes and domestic laws regarding the scope and limitation on the obligation to assist. In this regard, reference is made to the comments on Articles 14, 15 and 21 as well as to N° R (85) 10 concerning the practical application of the European Convention on Mutual Assistance in Criminal Matters in respect of letters rogatory for the interception of telecommunications. </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24/7 Network (Article 35) </a:t>
            </a:r>
          </a:p>
          <a:p>
            <a:pPr algn="just"/>
            <a:r>
              <a:rPr lang="en-GB" dirty="0">
                <a:effectLst/>
                <a:latin typeface="Arial" panose="020B0604020202020204" pitchFamily="34" charset="0"/>
              </a:rPr>
              <a:t>As has been previously discussed, effective combating of crimes committed by use of computer systems and effective collection of evidence in electronic form requires very rapid response. Moreover, with a few keystrokes, action may be taken in one part of the world that instantly has consequences many thousands of kilometres and many time zones away. For this reason, existing police co-operation and mutual assistance modalities require supplemental channels to address the challenges of the computer age effectively. The channel established in this Article is based upon the experience gained from an already functioning network created under the auspices of the G8 group of nations. Under this article, each Party has the obligation to designate a point of contact available 24 hours per day, 7 days per week in order to ensure immediate assistance in investigations and proceedings within the scope of this Chapter, in particular as defined under Article 35, paragraph 1, </a:t>
            </a:r>
            <a:r>
              <a:rPr lang="en-GB" dirty="0" err="1">
                <a:effectLst/>
                <a:latin typeface="Arial" panose="020B0604020202020204" pitchFamily="34" charset="0"/>
              </a:rPr>
              <a:t>litteraea</a:t>
            </a:r>
            <a:r>
              <a:rPr lang="en-GB" dirty="0">
                <a:effectLst/>
                <a:latin typeface="Arial" panose="020B0604020202020204" pitchFamily="34" charset="0"/>
              </a:rPr>
              <a:t>) – c). It was agreed that establishment of this network is among the most important means provided by this Convention of ensuring that Parties can respond effectively to the law enforcement challenges posed by computer- or computer-related crime.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568550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r>
              <a:rPr lang="en-GB" dirty="0">
                <a:effectLst/>
                <a:latin typeface="Arial" panose="020B0604020202020204" pitchFamily="34" charset="0"/>
              </a:rPr>
              <a:t>The evolution of information and communication technologies –while bringing unprecedented opportunities for mankind –also raises challenges, including for criminal justice and thus for the rule of law in cyberspace. While cybercrime and other offences entailing electronic evidence on computer systems are thriving and while such evidence is increasingly stored on servers in foreign, multiple, shifting or unknown jurisdictions, that is, in the cloud, the powers of law enforcement are limited by territorial boundaries.</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The Parties to the Budapest Convention have been searching for solutions for some time, that is, from 2012 to 2014 through a working group on transborder access</a:t>
            </a:r>
            <a:r>
              <a:rPr lang="sr-Latn-RS" dirty="0">
                <a:effectLst/>
                <a:latin typeface="Arial" panose="020B0604020202020204" pitchFamily="34" charset="0"/>
              </a:rPr>
              <a:t> </a:t>
            </a:r>
            <a:r>
              <a:rPr lang="en-GB" dirty="0">
                <a:effectLst/>
                <a:latin typeface="Arial" panose="020B0604020202020204" pitchFamily="34" charset="0"/>
              </a:rPr>
              <a:t>to data and from 2015 to 2017 through the Cloud Evidence Group. The latter proposed that the following specific issues be addressed:</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need to differentiate between subscriber, traffic and content data in terms of requirements and thresholds for access to data needed in specific</a:t>
            </a:r>
            <a:r>
              <a:rPr lang="sr-Latn-RS" dirty="0">
                <a:effectLst/>
                <a:latin typeface="Arial" panose="020B0604020202020204" pitchFamily="34" charset="0"/>
              </a:rPr>
              <a:t> </a:t>
            </a:r>
            <a:r>
              <a:rPr lang="en-GB" dirty="0">
                <a:effectLst/>
                <a:latin typeface="Arial" panose="020B0604020202020204" pitchFamily="34" charset="0"/>
              </a:rPr>
              <a:t>criminal investigations;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limited effectiveness of mutual legal assistance for securing volatile electronic evidence;</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situations of loss of (knowledge of) location of data and the fact that States increasingly resort to unilateral transborder access to data in the absence of international rules;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question as to when a service provider is sufficiently present or offering a service in the territory of a Party so as to be subject to the enforcement powers of that Party;</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current regime of voluntary disclosure of data by US-providers</a:t>
            </a:r>
            <a:r>
              <a:rPr lang="sr-Latn-RS" dirty="0">
                <a:effectLst/>
                <a:latin typeface="Arial" panose="020B0604020202020204" pitchFamily="34" charset="0"/>
              </a:rPr>
              <a:t> </a:t>
            </a:r>
            <a:r>
              <a:rPr lang="en-GB" dirty="0">
                <a:effectLst/>
                <a:latin typeface="Arial" panose="020B0604020202020204" pitchFamily="34" charset="0"/>
              </a:rPr>
              <a:t>which may help law enforcement but also raises concerns;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question of expedited disclosure</a:t>
            </a:r>
            <a:r>
              <a:rPr lang="sr-Latn-RS" dirty="0">
                <a:effectLst/>
                <a:latin typeface="Arial" panose="020B0604020202020204" pitchFamily="34" charset="0"/>
              </a:rPr>
              <a:t> </a:t>
            </a:r>
            <a:r>
              <a:rPr lang="en-GB" dirty="0">
                <a:effectLst/>
                <a:latin typeface="Arial" panose="020B0604020202020204" pitchFamily="34" charset="0"/>
              </a:rPr>
              <a:t>of</a:t>
            </a:r>
            <a:r>
              <a:rPr lang="sr-Latn-RS" dirty="0">
                <a:effectLst/>
                <a:latin typeface="Arial" panose="020B0604020202020204" pitchFamily="34" charset="0"/>
              </a:rPr>
              <a:t> d</a:t>
            </a:r>
            <a:r>
              <a:rPr lang="en-GB" dirty="0" err="1">
                <a:effectLst/>
                <a:latin typeface="Arial" panose="020B0604020202020204" pitchFamily="34" charset="0"/>
              </a:rPr>
              <a:t>ata</a:t>
            </a:r>
            <a:r>
              <a:rPr lang="en-GB" dirty="0">
                <a:effectLst/>
                <a:latin typeface="Arial" panose="020B0604020202020204" pitchFamily="34" charset="0"/>
              </a:rPr>
              <a:t> in emergency situations;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data protection and other rule of law safeguards.</a:t>
            </a:r>
            <a:endParaRPr lang="en-GB" dirty="0">
              <a:effectLst/>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Further to the results of the Cloud Evidence Group, the T-CY adopted the following Recommendations:</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Enhancing the effectiveness of the mutual legal assistance process by implementing earlier Recommendation</a:t>
            </a:r>
            <a:r>
              <a:rPr lang="sr-Latn-RS" dirty="0">
                <a:effectLst/>
                <a:latin typeface="Arial" panose="020B0604020202020204" pitchFamily="34" charset="0"/>
              </a:rPr>
              <a:t>s </a:t>
            </a:r>
            <a:r>
              <a:rPr lang="en-GB" dirty="0">
                <a:effectLst/>
                <a:latin typeface="Arial" panose="020B0604020202020204" pitchFamily="34" charset="0"/>
              </a:rPr>
              <a:t>adopted by the T-CY in December 2014.</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A Guidance Note on Article 18 Budapest Convention</a:t>
            </a:r>
            <a:r>
              <a:rPr lang="sr-Latn-RS" dirty="0">
                <a:effectLst/>
                <a:latin typeface="Arial" panose="020B0604020202020204" pitchFamily="34" charset="0"/>
              </a:rPr>
              <a:t> </a:t>
            </a:r>
            <a:r>
              <a:rPr lang="en-GB" dirty="0">
                <a:effectLst/>
                <a:latin typeface="Arial" panose="020B0604020202020204" pitchFamily="34" charset="0"/>
              </a:rPr>
              <a:t>on production orders with respect to subscriber information. This Note explains how domestic production orders for subscriber information can be issued to a domestic provider irrespective of data location (Article 18.1.a) and to providers offering a service on the territory of a Party (Article 18.1.b).</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Full implementation of Article 18 by Parties in their domestic law.</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Practical measures to enhance cooperation with service providers.</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Negotiation of a 2</a:t>
            </a:r>
            <a:r>
              <a:rPr lang="en-GB" baseline="30000" dirty="0">
                <a:effectLst/>
                <a:latin typeface="Arial" panose="020B0604020202020204" pitchFamily="34" charset="0"/>
              </a:rPr>
              <a:t>nd</a:t>
            </a:r>
            <a:r>
              <a:rPr lang="sr-Latn-RS" dirty="0">
                <a:effectLst/>
                <a:latin typeface="Arial" panose="020B0604020202020204" pitchFamily="34" charset="0"/>
              </a:rPr>
              <a:t> </a:t>
            </a:r>
            <a:r>
              <a:rPr lang="en-GB" dirty="0">
                <a:effectLst/>
                <a:latin typeface="Arial" panose="020B0604020202020204" pitchFamily="34" charset="0"/>
              </a:rPr>
              <a:t>Additional Protocol to the Budapest Convention on enhanced international cooperation.</a:t>
            </a:r>
            <a:endParaRPr lang="sr-Latn-RS" dirty="0">
              <a:effectLst/>
              <a:latin typeface="Arial" panose="020B0604020202020204" pitchFamily="34" charset="0"/>
            </a:endParaRPr>
          </a:p>
          <a:p>
            <a:pPr marL="228600" indent="-228600" algn="just">
              <a:buAutoNum type="arabicPeriod"/>
            </a:pPr>
            <a:endParaRPr lang="sr-Latn-RS" dirty="0">
              <a:effectLst/>
              <a:latin typeface="Arial" panose="020B0604020202020204" pitchFamily="34" charset="0"/>
            </a:endParaRPr>
          </a:p>
          <a:p>
            <a:pPr marL="0" indent="0" algn="just">
              <a:buNone/>
            </a:pPr>
            <a:r>
              <a:rPr lang="en-GB" dirty="0">
                <a:effectLst/>
                <a:latin typeface="Arial" panose="020B0604020202020204" pitchFamily="34" charset="0"/>
              </a:rPr>
              <a:t>In June 2017, the T-CY agreed on the Terms of Reference</a:t>
            </a:r>
            <a:r>
              <a:rPr lang="sr-Latn-RS" dirty="0">
                <a:effectLst/>
                <a:latin typeface="Arial" panose="020B0604020202020204" pitchFamily="34" charset="0"/>
              </a:rPr>
              <a:t> </a:t>
            </a:r>
            <a:r>
              <a:rPr lang="en-GB" dirty="0">
                <a:effectLst/>
                <a:latin typeface="Arial" panose="020B0604020202020204" pitchFamily="34" charset="0"/>
              </a:rPr>
              <a:t>for the preparation of the Protocol</a:t>
            </a:r>
            <a:r>
              <a:rPr lang="sr-Latn-RS" dirty="0">
                <a:effectLst/>
                <a:latin typeface="Arial" panose="020B0604020202020204" pitchFamily="34" charset="0"/>
              </a:rPr>
              <a:t> </a:t>
            </a:r>
            <a:r>
              <a:rPr lang="en-GB" dirty="0">
                <a:effectLst/>
                <a:latin typeface="Arial" panose="020B0604020202020204" pitchFamily="34" charset="0"/>
              </a:rPr>
              <a:t>and negotiations commenced in September 2017. The following elements are to be considered:</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Provisions on more efficient mutual</a:t>
            </a:r>
            <a:r>
              <a:rPr lang="sr-Latn-RS" dirty="0">
                <a:effectLst/>
                <a:latin typeface="Arial" panose="020B0604020202020204" pitchFamily="34" charset="0"/>
              </a:rPr>
              <a:t> </a:t>
            </a:r>
            <a:r>
              <a:rPr lang="en-GB" dirty="0">
                <a:effectLst/>
                <a:latin typeface="Arial" panose="020B0604020202020204" pitchFamily="34" charset="0"/>
              </a:rPr>
              <a:t>legal assistance;</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Provisions on direct cooperation with providers in other jurisdictions;</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Framework and safeguards for existing practices of</a:t>
            </a:r>
            <a:r>
              <a:rPr lang="sr-Latn-RS" dirty="0">
                <a:effectLst/>
                <a:latin typeface="Arial" panose="020B0604020202020204" pitchFamily="34" charset="0"/>
              </a:rPr>
              <a:t> </a:t>
            </a:r>
            <a:r>
              <a:rPr lang="en-GB" dirty="0">
                <a:effectLst/>
                <a:latin typeface="Arial" panose="020B0604020202020204" pitchFamily="34" charset="0"/>
              </a:rPr>
              <a:t>extending searches transborder;</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Rule of law and data protection safeguards.</a:t>
            </a:r>
            <a:endParaRPr lang="sr-Latn-RS" dirty="0">
              <a:effectLst/>
              <a:latin typeface="Arial" panose="020B0604020202020204" pitchFamily="34" charset="0"/>
            </a:endParaRPr>
          </a:p>
          <a:p>
            <a:pPr marL="228600" indent="-228600" algn="just">
              <a:buAutoNum type="alphaUcPeriod"/>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479658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108459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15-Nov-20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15-Nov-20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15-Nov-20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15-Nov-20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3A%2F%2Fwww.coe.int%2Fdocuments%2F8475493%2F52629233%2FConsultations_Protocol%2Fbc89e202-37bf-06f2-deee-365299a70793%3Ft%3D1527083832000&amp;imgrefurl=https%3A%2F%2Fwww.coe.int%2Fen%2Fweb%2Fcybercrime%2F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3A%2F%2Fwww.coe.int%2Fdocuments%2F8475493%2F52629233%2FConsultations_Protocol%2Fbc89e202-37bf-06f2-deee-365299a70793%3Ft%3D1527083832000&amp;imgrefurl=https%3A%2F%2Fwww.coe.int%2Fen%2Fweb%2Fcybercrime%2F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1.bmp"/></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s://www.google.com/imgres?imgurl=https%3A%2F%2Fwww.fjg.co.uk%2Fwp-content%2Fuploads%2F2019%2F09%2Fconsiderations.jpg&amp;imgrefurl=https%3A%2F%2Fwww.fjg.co.uk%2Fblog%2F2019%2F09%2F25%2Fpreliminary-considerations-when-buying-or-selling-a-business&amp;tbnid=FY2wjfsd9pOpjM&amp;vet=12ahUKEwjo2YnH0dnrAhVUIMUKHcl3CRkQMygTegUIARDxAQ..i&amp;docid=B-g2a7BXrdQtAM&amp;w=1134&amp;h=756&amp;q=considerations&amp;client=firefox-b-d&amp;ved=2ahUKEwjo2YnH0dnrAhVUIMUKHcl3CRkQMygTegUIARDxAQ"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3.bmp"/></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s://www.google.com/imgres?imgurl=http%3A%2F%2Fwww.mpsaz.org%2Fassessment%2Fimages%2Fpuzzle-assessment.jpg&amp;imgrefurl=http%3A%2F%2Fwww.mpsaz.org%2Fassessment&amp;tbnid=HP13rF0AKW4ePM&amp;vet=12ahUKEwiFjMGL0dnrAhWRu6QKHVPiCm0QMygGegUIARDaAQ..i&amp;docid=RHKuVRtnKfDZsM&amp;w=1000&amp;h=1040&amp;q=assessment&amp;client=firefox-b-d&amp;ved=2ahUKEwiFjMGL0dnrAhWRu6QKHVPiCm0QMygGegUIARDaAQ"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s://www.google.com/imgres?imgurl=http%3A%2F%2Fwww.baghtel.com%2Fimages%2Fslider%2F3.jpg&amp;imgrefurl=http%3A%2F%2Fwww.baghtel.com%2F&amp;tbnid=iGWV5ByCJLYktM&amp;vet=12ahUKEwirqs3U0tnrAhWLPOwKHfBgD0cQMygRegUIARD0AQ..i&amp;docid=cnbeivGdZr463M&amp;w=1920&amp;h=800&amp;q=ISP&amp;client=firefox-b-d&amp;ved=2ahUKEwirqs3U0tnrAhWLPOwKHfBgD0cQMygRegUIARD0AQ"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9.jpeg"/><Relationship Id="rId9" Type="http://schemas.microsoft.com/office/2007/relationships/diagramDrawing" Target="../diagrams/drawing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the-budapest-convention" TargetMode="External"/><Relationship Id="rId4" Type="http://schemas.openxmlformats.org/officeDocument/2006/relationships/hyperlink" Target="https://www.coe.int/en/web/cybercrime/home" TargetMode="External"/></Relationships>
</file>

<file path=ppt/slides/_rels/slide4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png"/><Relationship Id="rId7" Type="http://schemas.openxmlformats.org/officeDocument/2006/relationships/hyperlink" Target="http://www.coe.int/en/web/cybercrime/preventing-cybercrime"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www.coe.int/en/web/cybercrime/all-reports" TargetMode="External"/><Relationship Id="rId5" Type="http://schemas.openxmlformats.org/officeDocument/2006/relationships/hyperlink" Target="https://www.coe.int/en/web/cybercrime/resources" TargetMode="External"/><Relationship Id="rId4" Type="http://schemas.openxmlformats.org/officeDocument/2006/relationships/hyperlink" Target="https://www.coe.int/en/web/cybercrime/home"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protecting-children" TargetMode="External"/><Relationship Id="rId4" Type="http://schemas.openxmlformats.org/officeDocument/2006/relationships/hyperlink" Target="https://www.coe.int/en/web/cybercrime/country-profile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jpe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hyperlink" Target="https://www.coe.int/en/web/cybercrime/lea-/-isp-cooperation" TargetMode="External"/><Relationship Id="rId5" Type="http://schemas.openxmlformats.org/officeDocument/2006/relationships/hyperlink" Target="https://www.coe.int/en/web/cybercrime/international-cooperation" TargetMode="External"/><Relationship Id="rId4" Type="http://schemas.openxmlformats.org/officeDocument/2006/relationships/hyperlink" Target="https://www.coe.int/en/web/cybercrime/home"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s://www.google.com/imgres?imgurl=http%3A%2F%2Fwww.coe.int%2Fdocuments%2F8475493%2F10577759%2FSignature.jpg%2Fb2d44802-4426-4792-bda1-aff826fdeeab&amp;imgrefurl=https%3A%2F%2Fwww.coe.int%2Fen%2Fweb%2Fcybercrime%2F-%2Faccession-by-chile-and-signature-to-the-budapest-convention-on-cybercrime&amp;tbnid=3M-qGTwcZkQtjM&amp;vet=12ahUKEwjmwKa3z9nrAhWKiqQKHX6aBTMQMygCegUIARCUAQ..i&amp;docid=pSPjkCaWww-iKM&amp;w=870&amp;h=489&amp;q=cybercrime%20convention&amp;client=firefox-b-d&amp;ved=2ahUKEwjmwKa3z9nrAhWKiqQKHX6aBTMQMygCegUIARCU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3A%2F%2Fwww.coe.int%2Fdocuments%2F16695%2F8693496%2FTaget_shutterstock_157332656.jpg%2F16a836ff-3a6f-4a43-9cdf-ea36cbef79ec&amp;imgrefurl=https%3A%2F%2Fwww.coe.int%2Fen%2Fweb%2Fportal%2Ffull-news%2F-%2Fasset_publisher%2Fy5xQt7QdunzT%2Fcontent%2Fprotecting-you-and-your-rights-the-budapest-convention-on-cybercrime-fifteen-years-on%3F_101_INSTANCE_y5xQt7QdunzT_inheritRedirect%3Dfalse%26_101_INSTANCE_y5xQt7QdunzT_languageId%3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3A%2F%2Fwww.coe.int%2Fdocuments%2F8475493%2F10577762%2FT-CY%2BID%2Fecb6cdfa-644f-4b13-86c8-747bc6da18d5%3Ft%3D1415878754000&amp;imgrefurl=https%3A%2F%2Fwww.coe.int%2Fen%2Fweb%2Fcybercrime%2Fthe-budapest-convention&amp;tbnid=e0XN1vMnCW5N2M&amp;vet=12ahUKEwjd-fuO0tnrAhWSr6QKHZNTDWEQMygAegUIARCPAQ..i&amp;docid=PMLrjF0nIpqp8M&amp;w=240&amp;h=340&amp;q=budapest%20convention&amp;client=firefox-b-d&amp;ved=2ahUKEwjd-fuO0tnrAhWSr6QKHZNTDWEQMygAegUIARCP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1.</a:t>
            </a:r>
            <a:r>
              <a:rPr lang="en-US" sz="3200" b="1">
                <a:solidFill>
                  <a:schemeClr val="tx2"/>
                </a:solidFill>
              </a:rPr>
              <a:t>4</a:t>
            </a:r>
            <a:r>
              <a:rPr lang="en-GB" sz="3200" b="1">
                <a:solidFill>
                  <a:schemeClr val="tx2"/>
                </a:solidFill>
              </a:rPr>
              <a:t> </a:t>
            </a:r>
            <a:endParaRPr lang="en-GB" sz="3200" b="1" dirty="0">
              <a:solidFill>
                <a:schemeClr val="tx2"/>
              </a:solidFill>
            </a:endParaRPr>
          </a:p>
          <a:p>
            <a:pPr marL="0" indent="0" algn="ctr">
              <a:buFont typeface="Arial" charset="0"/>
              <a:buNone/>
              <a:defRPr/>
            </a:pPr>
            <a:r>
              <a:rPr lang="en-GB" sz="3200" b="1" dirty="0">
                <a:solidFill>
                  <a:schemeClr val="tx2"/>
                </a:solidFill>
              </a:rPr>
              <a:t>Mutual Legal Assistance Procedures and Practice</a:t>
            </a:r>
          </a:p>
          <a:p>
            <a:pPr marL="0" indent="0" algn="ctr">
              <a:buFont typeface="Arial" charset="0"/>
              <a:buNone/>
              <a:defRPr/>
            </a:pPr>
            <a:endParaRPr lang="en-GB" sz="3200" b="1" dirty="0">
              <a:solidFill>
                <a:schemeClr val="tx2"/>
              </a:solidFill>
            </a:endParaRPr>
          </a:p>
          <a:p>
            <a:pPr marL="0" indent="0" algn="ctr">
              <a:buFont typeface="Arial" charset="0"/>
              <a:buNone/>
              <a:defRPr/>
            </a:pPr>
            <a:r>
              <a:rPr lang="en-GB" sz="2800" b="1" dirty="0">
                <a:solidFill>
                  <a:schemeClr val="tx2"/>
                </a:solidFill>
              </a:rPr>
              <a:t>- online version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indent="-342900">
              <a:buFont typeface="Wingdings" pitchFamily="2" charset="2"/>
              <a:buChar char="Ø"/>
            </a:pPr>
            <a:r>
              <a:rPr lang="en-GB" sz="2200" b="1" dirty="0"/>
              <a:t>FUTURE standards on international co-operation pertaining to cybercrime and e-evidence</a:t>
            </a:r>
          </a:p>
          <a:p>
            <a:pPr>
              <a:buNone/>
            </a:pPr>
            <a:endParaRPr lang="en-GB" sz="2200" dirty="0"/>
          </a:p>
          <a:p>
            <a:pPr marL="342900" indent="-342900">
              <a:buFont typeface="Wingdings" pitchFamily="2" charset="2"/>
              <a:buChar char="ü"/>
            </a:pPr>
            <a:r>
              <a:rPr lang="en-GB" sz="2200" b="1" dirty="0" err="1"/>
              <a:t>CoE</a:t>
            </a:r>
            <a:r>
              <a:rPr lang="en-GB" sz="2200" b="1" dirty="0"/>
              <a:t> Cybercrime Convention 2</a:t>
            </a:r>
            <a:r>
              <a:rPr lang="en-GB" sz="2200" b="1" baseline="30000" dirty="0"/>
              <a:t>nd</a:t>
            </a:r>
            <a:r>
              <a:rPr lang="en-GB" sz="2200" b="1" dirty="0"/>
              <a:t> Additional Protocol </a:t>
            </a:r>
            <a:r>
              <a:rPr lang="en-GB" sz="2200" b="1" dirty="0">
                <a:solidFill>
                  <a:srgbClr val="FF0000"/>
                </a:solidFill>
              </a:rPr>
              <a:t>possible</a:t>
            </a:r>
            <a:r>
              <a:rPr lang="en-GB" sz="2200" b="1" dirty="0"/>
              <a:t> articles</a:t>
            </a:r>
            <a:r>
              <a:rPr lang="en-GB" sz="2200" dirty="0"/>
              <a:t>:</a:t>
            </a:r>
          </a:p>
          <a:p>
            <a:pPr indent="-342900">
              <a:buFont typeface="Arial" panose="020B0604020202020204" pitchFamily="34" charset="0"/>
              <a:buChar char="•"/>
            </a:pPr>
            <a:r>
              <a:rPr lang="en-GB" sz="2200" i="1" dirty="0"/>
              <a:t>Article 2</a:t>
            </a:r>
            <a:r>
              <a:rPr lang="en-GB" sz="2200" dirty="0"/>
              <a:t> - Scope of application</a:t>
            </a:r>
          </a:p>
          <a:p>
            <a:pPr indent="-342900">
              <a:buFont typeface="Arial" panose="020B0604020202020204" pitchFamily="34" charset="0"/>
              <a:buChar char="•"/>
            </a:pPr>
            <a:r>
              <a:rPr lang="en-GB" sz="2200" i="1" dirty="0"/>
              <a:t>Article 3</a:t>
            </a:r>
            <a:r>
              <a:rPr lang="en-GB" sz="2200" dirty="0"/>
              <a:t> - Definitions</a:t>
            </a:r>
          </a:p>
          <a:p>
            <a:pPr indent="-342900">
              <a:buFont typeface="Arial" panose="020B0604020202020204" pitchFamily="34" charset="0"/>
              <a:buChar char="•"/>
            </a:pPr>
            <a:r>
              <a:rPr lang="en-GB" sz="2200" i="1" dirty="0"/>
              <a:t>Article 4</a:t>
            </a:r>
            <a:r>
              <a:rPr lang="en-GB" sz="2200" dirty="0"/>
              <a:t> - Language of request</a:t>
            </a:r>
          </a:p>
          <a:p>
            <a:pPr marL="342900" indent="-342900">
              <a:buFont typeface="Arial" panose="020B0604020202020204" pitchFamily="34" charset="0"/>
              <a:buChar char="•"/>
            </a:pPr>
            <a:r>
              <a:rPr lang="en-GB" sz="2200" i="1" dirty="0"/>
              <a:t>Article 6</a:t>
            </a:r>
            <a:r>
              <a:rPr lang="en-GB" sz="2200" dirty="0"/>
              <a:t> - General provisions applicable to Chapter III</a:t>
            </a:r>
          </a:p>
          <a:p>
            <a:pPr marL="342900" indent="-342900">
              <a:buFont typeface="Arial" panose="020B0604020202020204" pitchFamily="34" charset="0"/>
              <a:buChar char="•"/>
            </a:pPr>
            <a:r>
              <a:rPr lang="en-GB" sz="2200" i="1" dirty="0"/>
              <a:t>Article </a:t>
            </a:r>
            <a:r>
              <a:rPr lang="en-GB" sz="2200" dirty="0"/>
              <a:t>7 - Extension of a search to a connected computer system</a:t>
            </a:r>
          </a:p>
        </p:txBody>
      </p:sp>
      <p:sp>
        <p:nvSpPr>
          <p:cNvPr id="6" name="Rectangle 5">
            <a:extLst>
              <a:ext uri="{FF2B5EF4-FFF2-40B4-BE49-F238E27FC236}">
                <a16:creationId xmlns:a16="http://schemas.microsoft.com/office/drawing/2014/main" id="{581799B2-487B-EB49-9EBA-A92793CD9DF2}"/>
              </a:ext>
            </a:extLst>
          </p:cNvPr>
          <p:cNvSpPr/>
          <p:nvPr/>
        </p:nvSpPr>
        <p:spPr>
          <a:xfrm>
            <a:off x="4732127" y="1156410"/>
            <a:ext cx="4572000" cy="2123658"/>
          </a:xfrm>
          <a:prstGeom prst="rect">
            <a:avLst/>
          </a:prstGeom>
        </p:spPr>
        <p:txBody>
          <a:bodyPr>
            <a:spAutoFit/>
          </a:bodyPr>
          <a:lstStyle/>
          <a:p>
            <a:pPr marL="342900" indent="-342900">
              <a:buFont typeface="Arial" panose="020B0604020202020204" pitchFamily="34" charset="0"/>
              <a:buChar char="•"/>
            </a:pPr>
            <a:r>
              <a:rPr lang="en-GB" sz="2200" i="1" dirty="0"/>
              <a:t>Article 8</a:t>
            </a:r>
            <a:r>
              <a:rPr lang="en-GB" sz="2200" dirty="0"/>
              <a:t> - Undercover investigations by means of computer system</a:t>
            </a:r>
          </a:p>
          <a:p>
            <a:pPr marL="342900" indent="-342900">
              <a:buFont typeface="Arial" panose="020B0604020202020204" pitchFamily="34" charset="0"/>
              <a:buChar char="•"/>
            </a:pPr>
            <a:r>
              <a:rPr lang="en-GB" sz="2200" i="1" dirty="0"/>
              <a:t>Article 10 </a:t>
            </a:r>
            <a:r>
              <a:rPr lang="en-GB" sz="2200" dirty="0"/>
              <a:t>- Video conferencing</a:t>
            </a:r>
          </a:p>
          <a:p>
            <a:pPr marL="342900" indent="-342900">
              <a:buFont typeface="Arial" panose="020B0604020202020204" pitchFamily="34" charset="0"/>
              <a:buChar char="•"/>
            </a:pPr>
            <a:r>
              <a:rPr lang="en-GB" sz="2200" i="1" dirty="0"/>
              <a:t>Article 11 </a:t>
            </a:r>
            <a:r>
              <a:rPr lang="en-GB" sz="2200" dirty="0"/>
              <a:t>- Joint investigation teams and joint investigations</a:t>
            </a:r>
            <a:endParaRPr lang="en-GB" sz="2400" dirty="0"/>
          </a:p>
        </p:txBody>
      </p:sp>
      <p:pic>
        <p:nvPicPr>
          <p:cNvPr id="5" name="Picture 2" descr="Protocol negotiations">
            <a:hlinkClick r:id="rId4"/>
            <a:extLst>
              <a:ext uri="{FF2B5EF4-FFF2-40B4-BE49-F238E27FC236}">
                <a16:creationId xmlns:a16="http://schemas.microsoft.com/office/drawing/2014/main" id="{AA8DA2B0-D0B5-47E7-9446-177F1B402E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368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buFont typeface="Wingdings" pitchFamily="2" charset="2"/>
              <a:buChar char="Ø"/>
            </a:pPr>
            <a:r>
              <a:rPr lang="en-GB" sz="2200" b="1" dirty="0"/>
              <a:t>FUTURE standards on international co-operation pertaining to cybercrime and e-evidence</a:t>
            </a:r>
          </a:p>
          <a:p>
            <a:pPr>
              <a:buNone/>
            </a:pPr>
            <a:endParaRPr lang="en-GB" sz="2200" dirty="0"/>
          </a:p>
          <a:p>
            <a:pPr marL="342900" indent="-342900">
              <a:buFont typeface="Wingdings" pitchFamily="2" charset="2"/>
              <a:buChar char="ü"/>
            </a:pPr>
            <a:r>
              <a:rPr lang="en-GB" sz="2200" b="1" dirty="0" err="1"/>
              <a:t>CoE</a:t>
            </a:r>
            <a:r>
              <a:rPr lang="en-GB" sz="2200" b="1" dirty="0"/>
              <a:t> Cybercrime Convention 2</a:t>
            </a:r>
            <a:r>
              <a:rPr lang="en-GB" sz="2200" b="1" baseline="30000" dirty="0"/>
              <a:t>nd</a:t>
            </a:r>
            <a:r>
              <a:rPr lang="en-GB" sz="2200" b="1" dirty="0"/>
              <a:t> Additional Protocol </a:t>
            </a:r>
            <a:r>
              <a:rPr lang="en-GB" sz="2200" b="1" dirty="0">
                <a:solidFill>
                  <a:srgbClr val="FF0000"/>
                </a:solidFill>
              </a:rPr>
              <a:t>possible</a:t>
            </a:r>
            <a:r>
              <a:rPr lang="en-GB" sz="2200" b="1" dirty="0"/>
              <a:t> articles</a:t>
            </a:r>
            <a:r>
              <a:rPr lang="en-GB" sz="2200" dirty="0"/>
              <a:t>:</a:t>
            </a:r>
          </a:p>
          <a:p>
            <a:pPr marL="342900" indent="-342900">
              <a:buFont typeface="Arial" panose="020B0604020202020204" pitchFamily="34" charset="0"/>
              <a:buChar char="•"/>
            </a:pPr>
            <a:r>
              <a:rPr lang="en-GB" sz="2200" i="1" dirty="0"/>
              <a:t>Article 13 </a:t>
            </a:r>
            <a:r>
              <a:rPr lang="en-GB" sz="2200" dirty="0"/>
              <a:t>- Emergency mutual assistance</a:t>
            </a:r>
          </a:p>
          <a:p>
            <a:pPr marL="342900" indent="-342900">
              <a:buFont typeface="Arial" panose="020B0604020202020204" pitchFamily="34" charset="0"/>
              <a:buChar char="•"/>
            </a:pPr>
            <a:r>
              <a:rPr lang="en-GB" sz="2200" i="1" dirty="0"/>
              <a:t>Article 14 </a:t>
            </a:r>
            <a:r>
              <a:rPr lang="en-GB" sz="2200" dirty="0"/>
              <a:t>- Disclosure of subscriber information</a:t>
            </a:r>
          </a:p>
          <a:p>
            <a:pPr marL="342900" indent="-342900">
              <a:buFont typeface="Arial" panose="020B0604020202020204" pitchFamily="34" charset="0"/>
              <a:buChar char="•"/>
            </a:pPr>
            <a:r>
              <a:rPr lang="en-GB" sz="2200" i="1" dirty="0"/>
              <a:t>Article 15 </a:t>
            </a:r>
            <a:r>
              <a:rPr lang="en-GB" sz="2200" dirty="0"/>
              <a:t>- Giving effect to orders from another party for expedited production of data</a:t>
            </a:r>
            <a:r>
              <a:rPr lang="en-US" sz="2200" dirty="0"/>
              <a:t> </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id="{489FA2E9-6FAC-414D-8F4F-3A2DD5AFFF3D}"/>
              </a:ext>
            </a:extLst>
          </p:cNvPr>
          <p:cNvSpPr/>
          <p:nvPr/>
        </p:nvSpPr>
        <p:spPr>
          <a:xfrm>
            <a:off x="4507017" y="1120348"/>
            <a:ext cx="4572000" cy="2123658"/>
          </a:xfrm>
          <a:prstGeom prst="rect">
            <a:avLst/>
          </a:prstGeom>
        </p:spPr>
        <p:txBody>
          <a:bodyPr>
            <a:spAutoFit/>
          </a:bodyPr>
          <a:lstStyle/>
          <a:p>
            <a:pPr marL="342900" lvl="1" indent="-342900">
              <a:buFont typeface="Arial" panose="020B0604020202020204" pitchFamily="34" charset="0"/>
              <a:buChar char="•"/>
            </a:pPr>
            <a:r>
              <a:rPr lang="en-US" sz="2200" i="1" dirty="0"/>
              <a:t>Article 16 </a:t>
            </a:r>
            <a:r>
              <a:rPr lang="en-US" sz="2200" dirty="0"/>
              <a:t>- </a:t>
            </a:r>
            <a:r>
              <a:rPr lang="en-GB" sz="2200" dirty="0"/>
              <a:t>Expedited disclosure of data in an emergency</a:t>
            </a:r>
          </a:p>
          <a:p>
            <a:pPr marL="342900" lvl="1" indent="-342900">
              <a:buFont typeface="Arial" panose="020B0604020202020204" pitchFamily="34" charset="0"/>
              <a:buChar char="•"/>
            </a:pPr>
            <a:r>
              <a:rPr lang="en-GB" sz="2200" i="1" dirty="0"/>
              <a:t>Article 17 </a:t>
            </a:r>
            <a:r>
              <a:rPr lang="en-GB" sz="2200" dirty="0"/>
              <a:t>- Access to information related to registered Internet domains</a:t>
            </a:r>
          </a:p>
          <a:p>
            <a:pPr marL="342900" lvl="1" indent="-342900">
              <a:buFont typeface="Arial" panose="020B0604020202020204" pitchFamily="34" charset="0"/>
              <a:buChar char="•"/>
            </a:pPr>
            <a:r>
              <a:rPr lang="en-GB" sz="2200" i="1" dirty="0"/>
              <a:t>Article18-19</a:t>
            </a:r>
            <a:r>
              <a:rPr lang="en-GB" sz="2200" dirty="0"/>
              <a:t> - Final provisions</a:t>
            </a:r>
            <a:endParaRPr lang="en-US" sz="2200" dirty="0"/>
          </a:p>
        </p:txBody>
      </p:sp>
      <p:pic>
        <p:nvPicPr>
          <p:cNvPr id="3074" name="Picture 2" descr="Protocol negotiations">
            <a:hlinkClick r:id="rId4"/>
            <a:extLst>
              <a:ext uri="{FF2B5EF4-FFF2-40B4-BE49-F238E27FC236}">
                <a16:creationId xmlns:a16="http://schemas.microsoft.com/office/drawing/2014/main" id="{7B53C061-D9A5-41BC-8A21-7CA9DF519E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08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422732942"/>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10558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Channels of communication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lvl="1" indent="-342900">
              <a:buFont typeface="Wingdings" panose="05000000000000000000" pitchFamily="2" charset="2"/>
              <a:buChar char="Ø"/>
            </a:pPr>
            <a:r>
              <a:rPr lang="en-GB" sz="2200" b="1" dirty="0"/>
              <a:t>Mutual Legal Assistance channels</a:t>
            </a:r>
            <a:r>
              <a:rPr lang="en-GB" sz="2200" dirty="0"/>
              <a:t>:</a:t>
            </a:r>
          </a:p>
          <a:p>
            <a:pPr marL="0" lvl="1"/>
            <a:endParaRPr lang="en-GB" sz="2200" dirty="0"/>
          </a:p>
          <a:p>
            <a:pPr marL="342900" lvl="1" indent="-342900">
              <a:buFont typeface="Wingdings" panose="05000000000000000000" pitchFamily="2" charset="2"/>
              <a:buChar char="ü"/>
            </a:pPr>
            <a:r>
              <a:rPr lang="en-GB" sz="2200" b="1" dirty="0"/>
              <a:t>Direct transmission between judicial authorities</a:t>
            </a:r>
            <a:r>
              <a:rPr lang="en-GB" sz="2200" dirty="0"/>
              <a:t>:</a:t>
            </a:r>
          </a:p>
          <a:p>
            <a:pPr marL="0" lvl="1" indent="-342900">
              <a:buFont typeface="Wingdings" pitchFamily="2" charset="2"/>
              <a:buChar char="ü"/>
            </a:pPr>
            <a:endParaRPr lang="en-GB" sz="2200" dirty="0"/>
          </a:p>
          <a:p>
            <a:pPr marL="342900" lvl="1" indent="-342900" algn="just">
              <a:buFont typeface="Arial" panose="020B0604020202020204" pitchFamily="34" charset="0"/>
              <a:buChar char="•"/>
            </a:pPr>
            <a:r>
              <a:rPr lang="en-GB" sz="2200" dirty="0"/>
              <a:t>mainly in EU states, also an option in Article 4, 2</a:t>
            </a:r>
            <a:r>
              <a:rPr lang="en-GB" sz="2200" baseline="30000" dirty="0"/>
              <a:t>nd</a:t>
            </a:r>
            <a:r>
              <a:rPr lang="en-GB" sz="2200" dirty="0"/>
              <a:t> Protocol to 1959 Convention, but not widely used by non EU parties</a:t>
            </a:r>
            <a:endParaRPr lang="sr-Latn-RS" sz="2200" dirty="0"/>
          </a:p>
          <a:p>
            <a:pPr marL="342900" lvl="1" indent="-342900" algn="just">
              <a:buFont typeface="Arial" panose="020B0604020202020204" pitchFamily="34" charset="0"/>
              <a:buChar char="•"/>
            </a:pPr>
            <a:endParaRPr lang="en-GB" sz="2200" dirty="0"/>
          </a:p>
          <a:p>
            <a:pPr marL="342900" lvl="1" indent="-342900" algn="just">
              <a:buFont typeface="Arial" panose="020B0604020202020204" pitchFamily="34" charset="0"/>
              <a:buChar char="•"/>
            </a:pPr>
            <a:r>
              <a:rPr lang="en-GB" sz="2200" dirty="0"/>
              <a:t>seen as advantageous as requests are transmitted directly between executing authorities</a:t>
            </a:r>
          </a:p>
        </p:txBody>
      </p:sp>
      <p:sp>
        <p:nvSpPr>
          <p:cNvPr id="6" name="Rectangle 5">
            <a:extLst>
              <a:ext uri="{FF2B5EF4-FFF2-40B4-BE49-F238E27FC236}">
                <a16:creationId xmlns:a16="http://schemas.microsoft.com/office/drawing/2014/main" id="{581799B2-487B-EB49-9EBA-A92793CD9DF2}"/>
              </a:ext>
            </a:extLst>
          </p:cNvPr>
          <p:cNvSpPr/>
          <p:nvPr/>
        </p:nvSpPr>
        <p:spPr>
          <a:xfrm>
            <a:off x="4660522" y="1120348"/>
            <a:ext cx="4361934" cy="5509200"/>
          </a:xfrm>
          <a:prstGeom prst="rect">
            <a:avLst/>
          </a:prstGeom>
        </p:spPr>
        <p:txBody>
          <a:bodyPr wrap="square">
            <a:spAutoFit/>
          </a:bodyPr>
          <a:lstStyle/>
          <a:p>
            <a:pPr marL="342900" lvl="2" indent="-342900">
              <a:buFont typeface="Wingdings" pitchFamily="2" charset="2"/>
              <a:buChar char="ü"/>
            </a:pPr>
            <a:r>
              <a:rPr lang="en-GB" sz="2200" b="1" dirty="0"/>
              <a:t>Transmission between central authorities</a:t>
            </a:r>
            <a:r>
              <a:rPr lang="en-GB" sz="2200" dirty="0"/>
              <a:t>:</a:t>
            </a:r>
          </a:p>
          <a:p>
            <a:pPr marL="0" lvl="2"/>
            <a:endParaRPr lang="en-GB" sz="2200" dirty="0"/>
          </a:p>
          <a:p>
            <a:pPr marL="342900" lvl="3" indent="-342900" algn="just">
              <a:buFont typeface="Arial" panose="020B0604020202020204" pitchFamily="34" charset="0"/>
              <a:buChar char="•"/>
            </a:pPr>
            <a:r>
              <a:rPr lang="en-GB" sz="2200" dirty="0"/>
              <a:t>most cooperation is carried out through Central Authorities (e.g. Ministry or Department of Justice) </a:t>
            </a:r>
          </a:p>
          <a:p>
            <a:pPr marL="342900" lvl="3" indent="-342900" algn="just">
              <a:buFont typeface="Arial" panose="020B0604020202020204" pitchFamily="34" charset="0"/>
              <a:buChar char="•"/>
            </a:pPr>
            <a:r>
              <a:rPr lang="en-GB" sz="2200" dirty="0"/>
              <a:t>seen as adding another layer to the process where requests have to be forwarded to executing authority (if not executed by CA) </a:t>
            </a:r>
          </a:p>
          <a:p>
            <a:pPr marL="342900" lvl="3" indent="-342900" algn="just">
              <a:buFont typeface="Arial" panose="020B0604020202020204" pitchFamily="34" charset="0"/>
              <a:buChar char="•"/>
            </a:pPr>
            <a:r>
              <a:rPr lang="en-GB" sz="2200" dirty="0"/>
              <a:t>efficiency ultimately depends on internal coordination between national (central and executing) authorities</a:t>
            </a:r>
          </a:p>
        </p:txBody>
      </p:sp>
    </p:spTree>
    <p:extLst>
      <p:ext uri="{BB962C8B-B14F-4D97-AF65-F5344CB8AC3E}">
        <p14:creationId xmlns:p14="http://schemas.microsoft.com/office/powerpoint/2010/main" val="47088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Channels of communication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lvl="1" indent="-342900" algn="just">
              <a:buFont typeface="Wingdings" panose="05000000000000000000" pitchFamily="2" charset="2"/>
              <a:buChar char="Ø"/>
            </a:pPr>
            <a:r>
              <a:rPr lang="en-GB" sz="2200" b="1" dirty="0"/>
              <a:t>Mutual Legal Assistance channels</a:t>
            </a:r>
            <a:r>
              <a:rPr lang="en-GB" sz="2200" dirty="0"/>
              <a:t>:</a:t>
            </a:r>
          </a:p>
          <a:p>
            <a:pPr marL="0" lvl="1" indent="-342900" algn="just">
              <a:buFont typeface="Wingdings" pitchFamily="2" charset="2"/>
              <a:buChar char="Ø"/>
            </a:pPr>
            <a:endParaRPr lang="en-GB" sz="2200" dirty="0"/>
          </a:p>
          <a:p>
            <a:pPr marL="0" lvl="1" indent="-342900" algn="just">
              <a:buFont typeface="Wingdings" pitchFamily="2" charset="2"/>
              <a:buChar char="ü"/>
            </a:pPr>
            <a:r>
              <a:rPr lang="en-GB" sz="2200" b="1" dirty="0"/>
              <a:t>Diplomatic channels</a:t>
            </a:r>
            <a:r>
              <a:rPr lang="en-GB" sz="2200" dirty="0"/>
              <a:t>:</a:t>
            </a:r>
          </a:p>
          <a:p>
            <a:pPr marL="342900" lvl="1" indent="-342900" algn="just">
              <a:buFont typeface="Arial" panose="020B0604020202020204" pitchFamily="34" charset="0"/>
              <a:buChar char="•"/>
            </a:pPr>
            <a:r>
              <a:rPr lang="en-GB" sz="2200" dirty="0"/>
              <a:t>reduction in use since the establishment of Central Authorities but still used in some countries</a:t>
            </a:r>
          </a:p>
          <a:p>
            <a:pPr marL="342900" lvl="1" indent="-342900" algn="just">
              <a:buFont typeface="Arial" panose="020B0604020202020204" pitchFamily="34" charset="0"/>
              <a:buChar char="•"/>
            </a:pPr>
            <a:r>
              <a:rPr lang="en-GB" sz="2200" dirty="0"/>
              <a:t>may be relied upon where no arrangements exist between the parties and rogatory letter is required</a:t>
            </a:r>
          </a:p>
          <a:p>
            <a:pPr marL="342900" lvl="1" indent="-342900" algn="just">
              <a:buFont typeface="Arial" panose="020B0604020202020204" pitchFamily="34" charset="0"/>
              <a:buChar char="•"/>
            </a:pPr>
            <a:r>
              <a:rPr lang="en-GB" sz="2200" dirty="0"/>
              <a:t>seen as disadvantageous as it adds an additional layer to the process.</a:t>
            </a:r>
          </a:p>
        </p:txBody>
      </p:sp>
      <p:sp>
        <p:nvSpPr>
          <p:cNvPr id="5" name="Rectangle 4">
            <a:extLst>
              <a:ext uri="{FF2B5EF4-FFF2-40B4-BE49-F238E27FC236}">
                <a16:creationId xmlns:a16="http://schemas.microsoft.com/office/drawing/2014/main" id="{1EACF004-B2A6-D845-ACDC-43A94C95C364}"/>
              </a:ext>
            </a:extLst>
          </p:cNvPr>
          <p:cNvSpPr/>
          <p:nvPr/>
        </p:nvSpPr>
        <p:spPr>
          <a:xfrm>
            <a:off x="4838006" y="1116346"/>
            <a:ext cx="4184449" cy="5509200"/>
          </a:xfrm>
          <a:prstGeom prst="rect">
            <a:avLst/>
          </a:prstGeom>
        </p:spPr>
        <p:txBody>
          <a:bodyPr wrap="square">
            <a:spAutoFit/>
          </a:bodyPr>
          <a:lstStyle/>
          <a:p>
            <a:pPr marL="342900" lvl="2" indent="-342900">
              <a:buFont typeface="Wingdings" pitchFamily="2" charset="2"/>
              <a:buChar char="ü"/>
            </a:pPr>
            <a:r>
              <a:rPr lang="en-GB" sz="2200" b="1" dirty="0"/>
              <a:t>Interpol channel</a:t>
            </a:r>
            <a:r>
              <a:rPr lang="en-GB" sz="2200" dirty="0"/>
              <a:t>:</a:t>
            </a:r>
          </a:p>
          <a:p>
            <a:pPr marL="342900" lvl="2" indent="-342900" algn="just">
              <a:buFont typeface="Arial" panose="020B0604020202020204" pitchFamily="34" charset="0"/>
              <a:buChar char="•"/>
            </a:pPr>
            <a:r>
              <a:rPr lang="en-GB" sz="2200" dirty="0"/>
              <a:t>introduced by </a:t>
            </a:r>
            <a:r>
              <a:rPr lang="en-GB" sz="2200" dirty="0" err="1"/>
              <a:t>CoE</a:t>
            </a:r>
            <a:r>
              <a:rPr lang="en-GB" sz="2200" dirty="0"/>
              <a:t> 1959 Convention for urgent requests, advantage – speed</a:t>
            </a:r>
            <a:endParaRPr lang="sr-Latn-RS" sz="2200" dirty="0"/>
          </a:p>
          <a:p>
            <a:pPr marL="342900" lvl="2" indent="-342900" algn="just">
              <a:buFont typeface="Arial" panose="020B0604020202020204" pitchFamily="34" charset="0"/>
              <a:buChar char="•"/>
            </a:pPr>
            <a:endParaRPr lang="en-GB" sz="2200" dirty="0"/>
          </a:p>
          <a:p>
            <a:pPr marL="342900" lvl="2" indent="-342900" algn="just">
              <a:buFont typeface="Wingdings" pitchFamily="2" charset="2"/>
              <a:buChar char="ü"/>
            </a:pPr>
            <a:r>
              <a:rPr lang="en-GB" sz="2200" b="1" dirty="0"/>
              <a:t>Expedited  communications</a:t>
            </a:r>
          </a:p>
          <a:p>
            <a:pPr marL="342900" lvl="2" indent="-342900" algn="just">
              <a:buFont typeface="Arial" panose="020B0604020202020204" pitchFamily="34" charset="0"/>
              <a:buChar char="•"/>
            </a:pPr>
            <a:r>
              <a:rPr lang="en-GB" sz="2200" dirty="0"/>
              <a:t>EU, </a:t>
            </a:r>
            <a:r>
              <a:rPr lang="en-GB" sz="2200" dirty="0" err="1"/>
              <a:t>CoE</a:t>
            </a:r>
            <a:r>
              <a:rPr lang="en-GB" sz="2200" dirty="0"/>
              <a:t> and UN instruments allow for electronic transmission of requests</a:t>
            </a:r>
          </a:p>
          <a:p>
            <a:pPr marL="342900" lvl="2" indent="-342900" algn="just">
              <a:buFont typeface="Arial" panose="020B0604020202020204" pitchFamily="34" charset="0"/>
              <a:buChar char="•"/>
            </a:pPr>
            <a:r>
              <a:rPr lang="en-GB" sz="2200" dirty="0"/>
              <a:t>advantage is speed but a secure channel is needed</a:t>
            </a:r>
          </a:p>
          <a:p>
            <a:pPr marL="342900" lvl="2" indent="-342900" algn="just">
              <a:buFont typeface="Arial" panose="020B0604020202020204" pitchFamily="34" charset="0"/>
              <a:buChar char="•"/>
            </a:pPr>
            <a:r>
              <a:rPr lang="en-GB" sz="2200" dirty="0"/>
              <a:t>UN instruments allow for the making of an oral request provided it is confirmed forthwith in writing  </a:t>
            </a:r>
          </a:p>
        </p:txBody>
      </p:sp>
    </p:spTree>
    <p:extLst>
      <p:ext uri="{BB962C8B-B14F-4D97-AF65-F5344CB8AC3E}">
        <p14:creationId xmlns:p14="http://schemas.microsoft.com/office/powerpoint/2010/main" val="3623166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Channels of communication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lvl="1" indent="-342900">
              <a:buFont typeface="Wingdings" panose="05000000000000000000" pitchFamily="2" charset="2"/>
              <a:buChar char="Ø"/>
            </a:pPr>
            <a:r>
              <a:rPr lang="en-GB" sz="2200" b="1" dirty="0"/>
              <a:t>Mutual Legal Assistance channels</a:t>
            </a:r>
            <a:r>
              <a:rPr lang="en-GB" sz="2200" dirty="0"/>
              <a:t>:</a:t>
            </a:r>
            <a:endParaRPr lang="sr-Latn-RS" sz="2200" dirty="0"/>
          </a:p>
          <a:p>
            <a:pPr marL="342900" lvl="1" indent="-342900">
              <a:buFont typeface="Wingdings" panose="05000000000000000000" pitchFamily="2" charset="2"/>
              <a:buChar char="Ø"/>
            </a:pPr>
            <a:endParaRPr lang="sr-Latn-RS" sz="2200" b="1" dirty="0"/>
          </a:p>
          <a:p>
            <a:pPr marL="342900" lvl="1" indent="-342900">
              <a:buFont typeface="Wingdings" panose="05000000000000000000" pitchFamily="2" charset="2"/>
              <a:buChar char="Ø"/>
            </a:pPr>
            <a:r>
              <a:rPr lang="en-GB" sz="2200" b="1" dirty="0"/>
              <a:t>Channels which support MLA</a:t>
            </a:r>
            <a:r>
              <a:rPr lang="sr-Latn-RS" sz="2200" b="1" dirty="0"/>
              <a:t> </a:t>
            </a:r>
            <a:r>
              <a:rPr lang="en-GB" sz="2200" b="1" dirty="0"/>
              <a:t>spontaneous information exchange</a:t>
            </a:r>
            <a:r>
              <a:rPr lang="sr-Latn-RS" sz="2200" b="1" dirty="0"/>
              <a:t>:</a:t>
            </a:r>
          </a:p>
          <a:p>
            <a:pPr marL="0" lvl="2"/>
            <a:endParaRPr lang="en-GB" sz="2200" dirty="0"/>
          </a:p>
          <a:p>
            <a:pPr marL="342900" lvl="2" indent="-342900" algn="just">
              <a:buFont typeface="Arial" panose="020B0604020202020204" pitchFamily="34" charset="0"/>
              <a:buChar char="•"/>
            </a:pPr>
            <a:r>
              <a:rPr lang="en-GB" sz="2200" dirty="0"/>
              <a:t>Article </a:t>
            </a:r>
            <a:r>
              <a:rPr lang="sr-Latn-RS" sz="2200" dirty="0"/>
              <a:t>11</a:t>
            </a:r>
            <a:r>
              <a:rPr lang="en-GB" sz="2200" dirty="0"/>
              <a:t> of the  2</a:t>
            </a:r>
            <a:r>
              <a:rPr lang="en-GB" sz="2200" baseline="30000" dirty="0"/>
              <a:t>nd</a:t>
            </a:r>
            <a:r>
              <a:rPr lang="en-GB" sz="2200" dirty="0"/>
              <a:t> Additional Protocol to 1959 Convention</a:t>
            </a:r>
          </a:p>
          <a:p>
            <a:pPr marL="342900" lvl="2" indent="-342900" algn="just">
              <a:buFont typeface="Arial" panose="020B0604020202020204" pitchFamily="34" charset="0"/>
              <a:buChar char="•"/>
            </a:pPr>
            <a:r>
              <a:rPr lang="en-GB" sz="2200" dirty="0"/>
              <a:t>Article 26 and 35 of </a:t>
            </a:r>
            <a:r>
              <a:rPr lang="en-GB" sz="2200" dirty="0" err="1"/>
              <a:t>CoE</a:t>
            </a:r>
            <a:r>
              <a:rPr lang="en-GB" sz="2200" dirty="0"/>
              <a:t> Cybercrime Convention</a:t>
            </a:r>
          </a:p>
          <a:p>
            <a:pPr marL="342900" lvl="2" indent="-342900" algn="just">
              <a:buFont typeface="Arial" panose="020B0604020202020204" pitchFamily="34" charset="0"/>
              <a:buChar char="•"/>
            </a:pPr>
            <a:r>
              <a:rPr lang="en-GB" sz="2200" dirty="0"/>
              <a:t>different 24/7 networks</a:t>
            </a:r>
          </a:p>
          <a:p>
            <a:pPr marL="342900" lvl="2" indent="-342900" algn="just">
              <a:buFont typeface="Arial" panose="020B0604020202020204" pitchFamily="34" charset="0"/>
              <a:buChar char="•"/>
            </a:pPr>
            <a:r>
              <a:rPr lang="en-GB" sz="2200" dirty="0"/>
              <a:t>operational police to police cooperation                                </a:t>
            </a:r>
          </a:p>
        </p:txBody>
      </p:sp>
      <p:sp>
        <p:nvSpPr>
          <p:cNvPr id="8" name="Rectangle 7">
            <a:extLst>
              <a:ext uri="{FF2B5EF4-FFF2-40B4-BE49-F238E27FC236}">
                <a16:creationId xmlns:a16="http://schemas.microsoft.com/office/drawing/2014/main" id="{6341669B-9096-8040-AECD-5681DBB477E7}"/>
              </a:ext>
            </a:extLst>
          </p:cNvPr>
          <p:cNvSpPr/>
          <p:nvPr/>
        </p:nvSpPr>
        <p:spPr>
          <a:xfrm>
            <a:off x="4693773" y="1151438"/>
            <a:ext cx="4328683" cy="4832092"/>
          </a:xfrm>
          <a:prstGeom prst="rect">
            <a:avLst/>
          </a:prstGeom>
        </p:spPr>
        <p:txBody>
          <a:bodyPr wrap="square">
            <a:spAutoFit/>
          </a:bodyPr>
          <a:lstStyle/>
          <a:p>
            <a:pPr marL="342900" lvl="1" indent="-342900" algn="just">
              <a:buFont typeface="Wingdings" pitchFamily="2" charset="2"/>
              <a:buChar char="ü"/>
            </a:pPr>
            <a:r>
              <a:rPr lang="en-GB" sz="2200" b="1" dirty="0"/>
              <a:t>Channels which support exchange of best practice in cybercrime and obtaining of e-evidence</a:t>
            </a:r>
            <a:r>
              <a:rPr lang="en-GB" sz="2200" dirty="0"/>
              <a:t>:</a:t>
            </a:r>
            <a:endParaRPr lang="sr-Latn-RS" sz="2200" dirty="0"/>
          </a:p>
          <a:p>
            <a:pPr marL="342900" lvl="1" indent="-342900" algn="just">
              <a:buFont typeface="Wingdings" pitchFamily="2" charset="2"/>
              <a:buChar char="ü"/>
            </a:pPr>
            <a:endParaRPr lang="en-GB" sz="2200" dirty="0"/>
          </a:p>
          <a:p>
            <a:pPr marL="342900" lvl="1" indent="-342900" algn="just">
              <a:buFont typeface="Arial" panose="020B0604020202020204" pitchFamily="34" charset="0"/>
              <a:buChar char="•"/>
            </a:pPr>
            <a:r>
              <a:rPr lang="en-GB" sz="2200" dirty="0"/>
              <a:t>European Judicial Cybercrime Network - EJCN (based at Eurojust but not limited to EU</a:t>
            </a:r>
            <a:endParaRPr lang="sr-Latn-RS" sz="2200" dirty="0"/>
          </a:p>
          <a:p>
            <a:pPr marL="342900" lvl="1" indent="-342900" algn="just">
              <a:buFont typeface="Arial" panose="020B0604020202020204" pitchFamily="34" charset="0"/>
              <a:buChar char="•"/>
            </a:pPr>
            <a:endParaRPr lang="en-GB" sz="2200" b="1" dirty="0"/>
          </a:p>
          <a:p>
            <a:pPr marL="342900" lvl="2" indent="-342900" algn="just">
              <a:buFont typeface="Arial" panose="020B0604020202020204" pitchFamily="34" charset="0"/>
              <a:buChar char="•"/>
            </a:pPr>
            <a:r>
              <a:rPr lang="en-GB" sz="2200" dirty="0"/>
              <a:t>GPEN (based at International Association of prosecutors)</a:t>
            </a:r>
          </a:p>
          <a:p>
            <a:pPr marL="342900" lvl="2" indent="-342900" algn="just">
              <a:buFont typeface="Arial" panose="020B0604020202020204" pitchFamily="34" charset="0"/>
              <a:buChar char="•"/>
            </a:pPr>
            <a:endParaRPr lang="en-GB" sz="2200" dirty="0"/>
          </a:p>
          <a:p>
            <a:pPr marL="342900" lvl="2" indent="-342900" algn="just">
              <a:buFont typeface="Wingdings" pitchFamily="2" charset="2"/>
              <a:buChar char="ü"/>
            </a:pPr>
            <a:r>
              <a:rPr lang="en-GB" sz="2200" b="1" dirty="0"/>
              <a:t>Other channels</a:t>
            </a:r>
            <a:r>
              <a:rPr lang="en-GB" sz="2200" dirty="0"/>
              <a:t>:</a:t>
            </a:r>
          </a:p>
          <a:p>
            <a:pPr marL="342900" lvl="2" indent="-342900" algn="just">
              <a:buFont typeface="Arial" panose="020B0604020202020204" pitchFamily="34" charset="0"/>
              <a:buChar char="•"/>
            </a:pPr>
            <a:r>
              <a:rPr lang="en-GB" sz="2200" dirty="0"/>
              <a:t>Joint Investigation Teams</a:t>
            </a:r>
          </a:p>
        </p:txBody>
      </p:sp>
    </p:spTree>
    <p:extLst>
      <p:ext uri="{BB962C8B-B14F-4D97-AF65-F5344CB8AC3E}">
        <p14:creationId xmlns:p14="http://schemas.microsoft.com/office/powerpoint/2010/main" val="1175200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b="1" dirty="0">
                <a:ea typeface="ＭＳ Ｐゴシック" pitchFamily="34" charset="-128"/>
              </a:rPr>
              <a:t>Channels of communication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0084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Mutual Legal Assistance </a:t>
            </a:r>
          </a:p>
          <a:p>
            <a:pPr marL="0" indent="0" algn="r">
              <a:buFont typeface="Arial" charset="0"/>
              <a:buNone/>
              <a:defRPr/>
            </a:pPr>
            <a:r>
              <a:rPr lang="en-GB" sz="3200" b="1" dirty="0">
                <a:solidFill>
                  <a:schemeClr val="bg1"/>
                </a:solidFill>
              </a:rPr>
              <a:t>Procedures and Practice</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496437"/>
            <a:ext cx="8525021" cy="1865126"/>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eaLnBrk="1" hangingPunct="1">
              <a:lnSpc>
                <a:spcPct val="80000"/>
              </a:lnSpc>
            </a:pPr>
            <a:endParaRPr lang="en-GB" sz="3200" b="1" dirty="0">
              <a:ea typeface="ＭＳ Ｐゴシック" charset="0"/>
            </a:endParaRPr>
          </a:p>
          <a:p>
            <a:pPr algn="ctr" eaLnBrk="1" hangingPunct="1"/>
            <a:r>
              <a:rPr lang="en-GB" sz="3200" b="1" dirty="0"/>
              <a:t>Mutual Legal Assistance legal requirement and considerations</a:t>
            </a:r>
          </a:p>
        </p:txBody>
      </p:sp>
    </p:spTree>
    <p:extLst>
      <p:ext uri="{BB962C8B-B14F-4D97-AF65-F5344CB8AC3E}">
        <p14:creationId xmlns:p14="http://schemas.microsoft.com/office/powerpoint/2010/main" val="4167691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847755"/>
          </a:xfrm>
          <a:prstGeom prst="rect">
            <a:avLst/>
          </a:prstGeom>
        </p:spPr>
        <p:txBody>
          <a:bodyPr>
            <a:spAutoFit/>
          </a:bodyPr>
          <a:lstStyle/>
          <a:p>
            <a:pPr marL="0" lvl="1" indent="-342900" algn="just">
              <a:buFont typeface="Wingdings" pitchFamily="2" charset="2"/>
              <a:buChar char="Ø"/>
            </a:pPr>
            <a:r>
              <a:rPr lang="en-GB" sz="2200" b="1" dirty="0"/>
              <a:t>Form of the request</a:t>
            </a:r>
            <a:r>
              <a:rPr lang="en-GB" sz="2200" dirty="0"/>
              <a:t>:</a:t>
            </a:r>
          </a:p>
          <a:p>
            <a:pPr marL="0" lvl="1" indent="-342900" algn="just">
              <a:buFont typeface="Wingdings" pitchFamily="2" charset="2"/>
              <a:buChar char="Ø"/>
            </a:pPr>
            <a:endParaRPr lang="en-GB" sz="2200" i="1" dirty="0"/>
          </a:p>
          <a:p>
            <a:pPr marL="342900" lvl="1" indent="-342900" algn="just">
              <a:buFont typeface="Wingdings" pitchFamily="2" charset="2"/>
              <a:buChar char="ü"/>
            </a:pPr>
            <a:r>
              <a:rPr lang="en-GB" sz="2200" i="1" dirty="0"/>
              <a:t>Mutual Legal Assistance request is a mandate given by one state to another state to undertake certain investigative and/or other judicial actions on its behalf</a:t>
            </a:r>
          </a:p>
          <a:p>
            <a:pPr marL="342900" lvl="1" indent="-342900" algn="just">
              <a:buFont typeface="Arial" panose="020B0604020202020204" pitchFamily="34" charset="0"/>
              <a:buChar char="•"/>
            </a:pPr>
            <a:r>
              <a:rPr lang="en-GB" sz="2200" dirty="0"/>
              <a:t>consensus between instruments examined in Part 1 (</a:t>
            </a:r>
            <a:r>
              <a:rPr lang="en-GB" sz="2200" dirty="0" err="1"/>
              <a:t>CoE</a:t>
            </a:r>
            <a:r>
              <a:rPr lang="en-GB" sz="2200" dirty="0"/>
              <a:t>, EU, UN) that an MLA request is required to be in writing</a:t>
            </a:r>
          </a:p>
          <a:p>
            <a:pPr marL="342900" lvl="1" indent="-342900" algn="just">
              <a:buFont typeface="Arial" panose="020B0604020202020204" pitchFamily="34" charset="0"/>
              <a:buChar char="•"/>
            </a:pPr>
            <a:r>
              <a:rPr lang="en-GB" sz="2200" dirty="0"/>
              <a:t>broadened in EU instruments and Article 4 (9) </a:t>
            </a:r>
            <a:r>
              <a:rPr lang="en-GB" sz="2200" dirty="0" err="1"/>
              <a:t>CoE</a:t>
            </a:r>
            <a:r>
              <a:rPr lang="en-GB" sz="2200" dirty="0"/>
              <a:t> 2</a:t>
            </a:r>
            <a:r>
              <a:rPr lang="en-GB" sz="2200" baseline="30000" dirty="0"/>
              <a:t>nd</a:t>
            </a:r>
            <a:r>
              <a:rPr lang="en-GB" sz="2200" dirty="0"/>
              <a:t> Protocol, 1959 Convention </a:t>
            </a:r>
            <a:r>
              <a:rPr lang="en-GB" sz="2200" b="1" dirty="0"/>
              <a:t>to include requests made by any means of producing a written record</a:t>
            </a:r>
            <a:endParaRPr lang="en-GB" sz="2200" dirty="0"/>
          </a:p>
        </p:txBody>
      </p:sp>
      <p:sp>
        <p:nvSpPr>
          <p:cNvPr id="8" name="Rectangle 7">
            <a:extLst>
              <a:ext uri="{FF2B5EF4-FFF2-40B4-BE49-F238E27FC236}">
                <a16:creationId xmlns:a16="http://schemas.microsoft.com/office/drawing/2014/main" id="{6341669B-9096-8040-AECD-5681DBB477E7}"/>
              </a:ext>
            </a:extLst>
          </p:cNvPr>
          <p:cNvSpPr/>
          <p:nvPr/>
        </p:nvSpPr>
        <p:spPr>
          <a:xfrm>
            <a:off x="4716601" y="1504013"/>
            <a:ext cx="4343750" cy="4154984"/>
          </a:xfrm>
          <a:prstGeom prst="rect">
            <a:avLst/>
          </a:prstGeom>
        </p:spPr>
        <p:txBody>
          <a:bodyPr wrap="square">
            <a:spAutoFit/>
          </a:bodyPr>
          <a:lstStyle/>
          <a:p>
            <a:pPr marL="342900" lvl="3" indent="-342900" algn="just">
              <a:buFont typeface="Arial" panose="020B0604020202020204" pitchFamily="34" charset="0"/>
              <a:buChar char="•"/>
            </a:pPr>
            <a:r>
              <a:rPr lang="en-GB" sz="2200" dirty="0"/>
              <a:t>exceptionally, MLA requests (e.g. UNTOC and UNCAC) may be made orally provided that the request is confirmed in writing</a:t>
            </a:r>
          </a:p>
          <a:p>
            <a:pPr marL="342900" lvl="3" indent="-342900" algn="just">
              <a:buFont typeface="Arial" panose="020B0604020202020204" pitchFamily="34" charset="0"/>
              <a:buChar char="•"/>
            </a:pPr>
            <a:r>
              <a:rPr lang="en-GB" sz="2200" dirty="0"/>
              <a:t>no standard form for MLA request but instruments are supported by various electronic tools</a:t>
            </a:r>
          </a:p>
          <a:p>
            <a:pPr marL="342900" lvl="3" indent="-342900" algn="just">
              <a:buFont typeface="Arial" panose="020B0604020202020204" pitchFamily="34" charset="0"/>
              <a:buChar char="•"/>
            </a:pPr>
            <a:r>
              <a:rPr lang="en-GB" sz="2200" dirty="0"/>
              <a:t>national guidance issued by central authorities may be also be available.</a:t>
            </a:r>
          </a:p>
        </p:txBody>
      </p:sp>
    </p:spTree>
    <p:extLst>
      <p:ext uri="{BB962C8B-B14F-4D97-AF65-F5344CB8AC3E}">
        <p14:creationId xmlns:p14="http://schemas.microsoft.com/office/powerpoint/2010/main" val="676200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4493538"/>
          </a:xfrm>
          <a:prstGeom prst="rect">
            <a:avLst/>
          </a:prstGeom>
        </p:spPr>
        <p:txBody>
          <a:bodyPr>
            <a:spAutoFit/>
          </a:bodyPr>
          <a:lstStyle/>
          <a:p>
            <a:pPr marL="0" lvl="1" indent="-342900">
              <a:buFont typeface="Wingdings" pitchFamily="2" charset="2"/>
              <a:buChar char="Ø"/>
            </a:pPr>
            <a:r>
              <a:rPr lang="en-GB" sz="2200" b="1" dirty="0"/>
              <a:t>Content of the request</a:t>
            </a:r>
            <a:r>
              <a:rPr lang="en-GB" sz="2200" dirty="0"/>
              <a:t>:</a:t>
            </a:r>
          </a:p>
          <a:p>
            <a:pPr marL="0" lvl="1" indent="-342900">
              <a:buFont typeface="Wingdings" pitchFamily="2" charset="2"/>
              <a:buChar char="Ø"/>
            </a:pPr>
            <a:endParaRPr lang="en-GB" sz="2200" dirty="0"/>
          </a:p>
          <a:p>
            <a:pPr marL="0" lvl="1" indent="-342900">
              <a:buFont typeface="Wingdings" pitchFamily="2" charset="2"/>
              <a:buChar char="ü"/>
            </a:pPr>
            <a:r>
              <a:rPr lang="en-GB" sz="2200" b="1" dirty="0"/>
              <a:t>Basic information </a:t>
            </a:r>
            <a:r>
              <a:rPr lang="en-GB" sz="2200" dirty="0"/>
              <a:t>to be included:</a:t>
            </a:r>
          </a:p>
          <a:p>
            <a:pPr marL="0" lvl="1" indent="-342900">
              <a:buFont typeface="Wingdings" pitchFamily="2" charset="2"/>
              <a:buChar char="ü"/>
            </a:pPr>
            <a:endParaRPr lang="en-GB" sz="2200" dirty="0"/>
          </a:p>
          <a:p>
            <a:pPr marL="342900" lvl="1" indent="-342900">
              <a:buFont typeface="Arial" panose="020B0604020202020204" pitchFamily="34" charset="0"/>
              <a:buChar char="•"/>
            </a:pPr>
            <a:r>
              <a:rPr lang="en-GB" sz="2200" dirty="0"/>
              <a:t>the authority making the request</a:t>
            </a:r>
          </a:p>
          <a:p>
            <a:pPr marL="342900" lvl="1" indent="-342900">
              <a:buFont typeface="Arial" panose="020B0604020202020204" pitchFamily="34" charset="0"/>
              <a:buChar char="•"/>
            </a:pPr>
            <a:r>
              <a:rPr lang="en-GB" sz="2200" dirty="0"/>
              <a:t>legal grounds for the request</a:t>
            </a:r>
          </a:p>
          <a:p>
            <a:pPr marL="342900" lvl="1" indent="-342900">
              <a:buFont typeface="Arial" panose="020B0604020202020204" pitchFamily="34" charset="0"/>
              <a:buChar char="•"/>
            </a:pPr>
            <a:r>
              <a:rPr lang="en-GB" sz="2200" dirty="0"/>
              <a:t>the object and reason for the request</a:t>
            </a:r>
          </a:p>
          <a:p>
            <a:pPr marL="342900" lvl="1" indent="-342900">
              <a:buFont typeface="Arial" panose="020B0604020202020204" pitchFamily="34" charset="0"/>
              <a:buChar char="•"/>
            </a:pPr>
            <a:r>
              <a:rPr lang="en-GB" sz="2200" dirty="0"/>
              <a:t>identity and nationality of the person concerned</a:t>
            </a:r>
          </a:p>
          <a:p>
            <a:pPr marL="342900" lvl="1" indent="-342900">
              <a:buFont typeface="Arial" panose="020B0604020202020204" pitchFamily="34" charset="0"/>
              <a:buChar char="•"/>
            </a:pPr>
            <a:r>
              <a:rPr lang="en-GB" sz="2200" dirty="0"/>
              <a:t>a summary of the facts</a:t>
            </a:r>
          </a:p>
          <a:p>
            <a:pPr marL="0" lvl="1" indent="-342900">
              <a:buFont typeface="Wingdings" pitchFamily="2" charset="2"/>
              <a:buChar char="Ø"/>
            </a:pPr>
            <a:endParaRPr lang="en-GB" sz="2200" dirty="0"/>
          </a:p>
        </p:txBody>
      </p:sp>
      <p:sp>
        <p:nvSpPr>
          <p:cNvPr id="5" name="Rectangle 4">
            <a:extLst>
              <a:ext uri="{FF2B5EF4-FFF2-40B4-BE49-F238E27FC236}">
                <a16:creationId xmlns:a16="http://schemas.microsoft.com/office/drawing/2014/main" id="{E02DD4E3-8786-B44C-A1D2-25F542548DE1}"/>
              </a:ext>
            </a:extLst>
          </p:cNvPr>
          <p:cNvSpPr/>
          <p:nvPr/>
        </p:nvSpPr>
        <p:spPr>
          <a:xfrm>
            <a:off x="4616261" y="1646210"/>
            <a:ext cx="4572000" cy="4154984"/>
          </a:xfrm>
          <a:prstGeom prst="rect">
            <a:avLst/>
          </a:prstGeom>
        </p:spPr>
        <p:txBody>
          <a:bodyPr>
            <a:spAutoFit/>
          </a:bodyPr>
          <a:lstStyle/>
          <a:p>
            <a:pPr marL="342900" lvl="1" indent="-342900">
              <a:buFont typeface="Wingdings" pitchFamily="2" charset="2"/>
              <a:buChar char="ü"/>
            </a:pPr>
            <a:r>
              <a:rPr lang="en-GB" sz="2200" b="1" dirty="0"/>
              <a:t>Additional information </a:t>
            </a:r>
            <a:r>
              <a:rPr lang="en-GB" sz="2200" dirty="0"/>
              <a:t>may be required:</a:t>
            </a:r>
          </a:p>
          <a:p>
            <a:pPr marL="342900" lvl="1" indent="-342900">
              <a:buFont typeface="Wingdings" pitchFamily="2" charset="2"/>
              <a:buChar char="ü"/>
            </a:pPr>
            <a:endParaRPr lang="en-GB" sz="2200" dirty="0"/>
          </a:p>
          <a:p>
            <a:pPr marL="342900" lvl="1" indent="-342900">
              <a:buFont typeface="Arial" panose="020B0604020202020204" pitchFamily="34" charset="0"/>
              <a:buChar char="•"/>
            </a:pPr>
            <a:r>
              <a:rPr lang="en-GB" sz="2200" dirty="0"/>
              <a:t>regarding e-evidence, there is a need to be very specific about                                                                time periods of interest</a:t>
            </a:r>
          </a:p>
          <a:p>
            <a:pPr marL="342900" lvl="1" indent="-342900">
              <a:buFont typeface="Arial" panose="020B0604020202020204" pitchFamily="34" charset="0"/>
              <a:buChar char="•"/>
            </a:pPr>
            <a:r>
              <a:rPr lang="en-GB" sz="2200" dirty="0"/>
              <a:t>categories of data required, e.g. subscriber, traffic and content,</a:t>
            </a:r>
          </a:p>
          <a:p>
            <a:pPr marL="342900" lvl="1" indent="-342900">
              <a:buFont typeface="Arial" panose="020B0604020202020204" pitchFamily="34" charset="0"/>
              <a:buChar char="•"/>
            </a:pPr>
            <a:r>
              <a:rPr lang="en-GB" sz="2200" dirty="0"/>
              <a:t>residential address and telephone as well as email, user data and others.</a:t>
            </a:r>
          </a:p>
          <a:p>
            <a:pPr marL="342900" lvl="1" indent="-342900">
              <a:buFont typeface="Arial" panose="020B0604020202020204" pitchFamily="34" charset="0"/>
              <a:buChar char="•"/>
            </a:pPr>
            <a:endParaRPr lang="en-GB" sz="2200" dirty="0"/>
          </a:p>
        </p:txBody>
      </p:sp>
    </p:spTree>
    <p:extLst>
      <p:ext uri="{BB962C8B-B14F-4D97-AF65-F5344CB8AC3E}">
        <p14:creationId xmlns:p14="http://schemas.microsoft.com/office/powerpoint/2010/main" val="3812583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9522" y="1040990"/>
            <a:ext cx="3791244" cy="5509200"/>
          </a:xfrm>
          <a:prstGeom prst="rect">
            <a:avLst/>
          </a:prstGeom>
        </p:spPr>
        <p:txBody>
          <a:bodyPr wrap="square">
            <a:spAutoFit/>
          </a:bodyPr>
          <a:lstStyle/>
          <a:p>
            <a:pPr marL="342900" indent="-342900" eaLnBrk="1" hangingPunct="1">
              <a:buFont typeface="Wingdings" pitchFamily="2" charset="2"/>
              <a:buChar char="Ø"/>
            </a:pPr>
            <a:r>
              <a:rPr lang="en-GB" sz="2200" b="1" dirty="0"/>
              <a:t>Part One</a:t>
            </a:r>
          </a:p>
          <a:p>
            <a:pPr marL="342900" indent="-342900" eaLnBrk="1" hangingPunct="1">
              <a:buFont typeface="Wingdings" pitchFamily="2" charset="2"/>
              <a:buChar char="ü"/>
            </a:pPr>
            <a:r>
              <a:rPr lang="en-GB" sz="2200" i="1" dirty="0"/>
              <a:t>International cooperation instruments, standards and channels of communication</a:t>
            </a:r>
          </a:p>
          <a:p>
            <a:pPr marL="0" indent="0" eaLnBrk="1" hangingPunct="1">
              <a:buNone/>
            </a:pPr>
            <a:endParaRPr lang="en-GB" sz="2200" dirty="0"/>
          </a:p>
          <a:p>
            <a:pPr marL="342900" indent="-342900" eaLnBrk="1" hangingPunct="1">
              <a:buFont typeface="Wingdings" pitchFamily="2" charset="2"/>
              <a:buChar char="Ø"/>
            </a:pPr>
            <a:r>
              <a:rPr lang="en-GB" sz="2200" b="1" dirty="0"/>
              <a:t>Part Two</a:t>
            </a:r>
          </a:p>
          <a:p>
            <a:pPr marL="342900" indent="-342900" eaLnBrk="1" hangingPunct="1">
              <a:buFont typeface="Wingdings" pitchFamily="2" charset="2"/>
              <a:buChar char="ü"/>
            </a:pPr>
            <a:r>
              <a:rPr lang="en-GB" sz="2200" i="1" dirty="0"/>
              <a:t>Mutual Legal Assistance legal requirement and considerations</a:t>
            </a:r>
          </a:p>
          <a:p>
            <a:pPr marL="0" indent="0" eaLnBrk="1" hangingPunct="1">
              <a:buNone/>
            </a:pPr>
            <a:endParaRPr lang="en-GB" sz="2200" dirty="0"/>
          </a:p>
          <a:p>
            <a:pPr marL="342900" indent="-342900" eaLnBrk="1" hangingPunct="1">
              <a:buFont typeface="Wingdings" pitchFamily="2" charset="2"/>
              <a:buChar char="Ø"/>
            </a:pPr>
            <a:r>
              <a:rPr lang="en-GB" sz="2200" b="1" dirty="0"/>
              <a:t>Part Three</a:t>
            </a:r>
          </a:p>
          <a:p>
            <a:pPr marL="342900" indent="-342900">
              <a:buFont typeface="Wingdings" pitchFamily="2" charset="2"/>
              <a:buChar char="ü"/>
            </a:pPr>
            <a:r>
              <a:rPr lang="en-GB" sz="2200" i="1" dirty="0" err="1"/>
              <a:t>CoE</a:t>
            </a:r>
            <a:r>
              <a:rPr lang="en-GB" sz="2200" i="1" dirty="0"/>
              <a:t> assessment of MLA and other provisions, recommendations and existing support tools</a:t>
            </a:r>
          </a:p>
        </p:txBody>
      </p:sp>
      <p:sp>
        <p:nvSpPr>
          <p:cNvPr id="6" name="Rectangle 5">
            <a:extLst>
              <a:ext uri="{FF2B5EF4-FFF2-40B4-BE49-F238E27FC236}">
                <a16:creationId xmlns:a16="http://schemas.microsoft.com/office/drawing/2014/main" id="{EA3FFC4F-A0C7-6241-A6A3-D4D1CB58E595}"/>
              </a:ext>
            </a:extLst>
          </p:cNvPr>
          <p:cNvSpPr/>
          <p:nvPr/>
        </p:nvSpPr>
        <p:spPr>
          <a:xfrm>
            <a:off x="5143236" y="1040990"/>
            <a:ext cx="4572000" cy="1107996"/>
          </a:xfrm>
          <a:prstGeom prst="rect">
            <a:avLst/>
          </a:prstGeom>
        </p:spPr>
        <p:txBody>
          <a:bodyPr>
            <a:spAutoFit/>
          </a:bodyPr>
          <a:lstStyle/>
          <a:p>
            <a:pPr marL="342900" indent="-342900" eaLnBrk="1" hangingPunct="1">
              <a:buFont typeface="Wingdings" pitchFamily="2" charset="2"/>
              <a:buChar char="Ø"/>
            </a:pPr>
            <a:r>
              <a:rPr lang="en-GB" sz="2200" b="1" dirty="0"/>
              <a:t>Part Four</a:t>
            </a:r>
          </a:p>
          <a:p>
            <a:pPr marL="342900" indent="-342900">
              <a:buFont typeface="Wingdings" pitchFamily="2" charset="2"/>
              <a:buChar char="ü"/>
            </a:pPr>
            <a:r>
              <a:rPr lang="en-GB" sz="2200" i="1" dirty="0"/>
              <a:t>Summary</a:t>
            </a:r>
            <a:endParaRPr lang="en-GB" sz="2200" b="1" i="1" dirty="0"/>
          </a:p>
          <a:p>
            <a:pPr marL="0" indent="0" eaLnBrk="1" hangingPunct="1">
              <a:buNone/>
            </a:pPr>
            <a:endParaRPr lang="en-GB" sz="2200" dirty="0"/>
          </a:p>
        </p:txBody>
      </p:sp>
      <p:pic>
        <p:nvPicPr>
          <p:cNvPr id="8" name="Picture 7" descr="A picture containing keyboard&#10;&#10;Description automatically generated">
            <a:extLst>
              <a:ext uri="{FF2B5EF4-FFF2-40B4-BE49-F238E27FC236}">
                <a16:creationId xmlns:a16="http://schemas.microsoft.com/office/drawing/2014/main" id="{47367828-860C-43AF-B9C2-F107C1AD29F9}"/>
              </a:ext>
            </a:extLst>
          </p:cNvPr>
          <p:cNvPicPr>
            <a:picLocks noChangeAspect="1"/>
          </p:cNvPicPr>
          <p:nvPr/>
        </p:nvPicPr>
        <p:blipFill>
          <a:blip r:embed="rId4"/>
          <a:stretch>
            <a:fillRect/>
          </a:stretch>
        </p:blipFill>
        <p:spPr>
          <a:xfrm>
            <a:off x="5143236" y="2882043"/>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376003" cy="5509200"/>
          </a:xfrm>
          <a:prstGeom prst="rect">
            <a:avLst/>
          </a:prstGeom>
        </p:spPr>
        <p:txBody>
          <a:bodyPr wrap="square">
            <a:spAutoFit/>
          </a:bodyPr>
          <a:lstStyle/>
          <a:p>
            <a:pPr marL="0" lvl="1" indent="-342900">
              <a:buFont typeface="Wingdings" pitchFamily="2" charset="2"/>
              <a:buChar char="Ø"/>
            </a:pPr>
            <a:r>
              <a:rPr lang="en-GB" sz="2200" b="1" dirty="0"/>
              <a:t>Application of domestic law</a:t>
            </a:r>
            <a:r>
              <a:rPr lang="en-GB" sz="2200" dirty="0"/>
              <a:t>:</a:t>
            </a:r>
          </a:p>
          <a:p>
            <a:pPr marL="0" lvl="1" indent="-342900">
              <a:buFont typeface="Wingdings" pitchFamily="2" charset="2"/>
              <a:buChar char="ü"/>
            </a:pPr>
            <a:endParaRPr lang="en-GB" sz="2200" dirty="0"/>
          </a:p>
          <a:p>
            <a:pPr marL="342900" lvl="1" indent="-342900" algn="just">
              <a:buFont typeface="Wingdings" panose="05000000000000000000" pitchFamily="2" charset="2"/>
              <a:buChar char="ü"/>
            </a:pPr>
            <a:r>
              <a:rPr lang="en-GB" sz="2200" i="1" dirty="0"/>
              <a:t>MLA requests are to be executed in accordance with the law of the requested party</a:t>
            </a:r>
          </a:p>
          <a:p>
            <a:pPr marL="342900" lvl="1" indent="-342900" algn="just">
              <a:buFont typeface="Arial" panose="020B0604020202020204" pitchFamily="34" charset="0"/>
              <a:buChar char="•"/>
            </a:pPr>
            <a:r>
              <a:rPr lang="en-GB" sz="2200" b="1" dirty="0"/>
              <a:t>Cybercrime Convention </a:t>
            </a:r>
            <a:r>
              <a:rPr lang="en-GB" sz="2200" dirty="0"/>
              <a:t>requires all parties to enact the same procedural measures in domestic law (A 29 – 35) – dual criminality may apply,</a:t>
            </a:r>
          </a:p>
          <a:p>
            <a:pPr marL="342900" lvl="1" indent="-342900" algn="just">
              <a:buFont typeface="Arial" panose="020B0604020202020204" pitchFamily="34" charset="0"/>
              <a:buChar char="•"/>
            </a:pPr>
            <a:r>
              <a:rPr lang="en-GB" sz="2200" b="1" dirty="0"/>
              <a:t>measures will be subject </a:t>
            </a:r>
            <a:r>
              <a:rPr lang="en-GB" sz="2200" dirty="0"/>
              <a:t>to domestic legal requirements </a:t>
            </a:r>
          </a:p>
          <a:p>
            <a:pPr marL="342900" lvl="1" indent="-342900" algn="just">
              <a:buFont typeface="Arial" panose="020B0604020202020204" pitchFamily="34" charset="0"/>
              <a:buChar char="•"/>
            </a:pPr>
            <a:r>
              <a:rPr lang="en-GB" sz="2200" b="1" dirty="0"/>
              <a:t>any procedural or formal requirements </a:t>
            </a:r>
            <a:r>
              <a:rPr lang="en-GB" sz="2200" dirty="0"/>
              <a:t>for admissibility of the evidence should be referred to  in the request </a:t>
            </a:r>
          </a:p>
        </p:txBody>
      </p:sp>
      <p:sp>
        <p:nvSpPr>
          <p:cNvPr id="5" name="Rectangle 4">
            <a:extLst>
              <a:ext uri="{FF2B5EF4-FFF2-40B4-BE49-F238E27FC236}">
                <a16:creationId xmlns:a16="http://schemas.microsoft.com/office/drawing/2014/main" id="{E02DD4E3-8786-B44C-A1D2-25F542548DE1}"/>
              </a:ext>
            </a:extLst>
          </p:cNvPr>
          <p:cNvSpPr/>
          <p:nvPr/>
        </p:nvSpPr>
        <p:spPr>
          <a:xfrm>
            <a:off x="4646454" y="894204"/>
            <a:ext cx="4376002" cy="5509200"/>
          </a:xfrm>
          <a:prstGeom prst="rect">
            <a:avLst/>
          </a:prstGeom>
        </p:spPr>
        <p:txBody>
          <a:bodyPr wrap="square">
            <a:spAutoFit/>
          </a:bodyPr>
          <a:lstStyle/>
          <a:p>
            <a:pPr marL="342900" lvl="2" indent="-342900" algn="just">
              <a:buFont typeface="Arial" panose="020B0604020202020204" pitchFamily="34" charset="0"/>
              <a:buChar char="•"/>
            </a:pPr>
            <a:r>
              <a:rPr lang="en-GB" sz="2200" b="1" dirty="0"/>
              <a:t>do not assume </a:t>
            </a:r>
            <a:r>
              <a:rPr lang="en-GB" sz="2200" dirty="0"/>
              <a:t>that the domestic legal requirements of other countries are the same or similar to your own</a:t>
            </a:r>
          </a:p>
          <a:p>
            <a:pPr marL="342900" lvl="2" indent="-342900" algn="just">
              <a:buFont typeface="Arial" panose="020B0604020202020204" pitchFamily="34" charset="0"/>
              <a:buChar char="•"/>
            </a:pPr>
            <a:r>
              <a:rPr lang="en-GB" sz="2200" b="1" dirty="0"/>
              <a:t>generally the more intrusive </a:t>
            </a:r>
            <a:r>
              <a:rPr lang="en-GB" sz="2200" dirty="0"/>
              <a:t>requested measure is, the more justification you will need to provide to the requested state</a:t>
            </a:r>
          </a:p>
          <a:p>
            <a:pPr marL="342900" lvl="2" indent="-342900" algn="just">
              <a:buFont typeface="Arial" panose="020B0604020202020204" pitchFamily="34" charset="0"/>
              <a:buChar char="•"/>
            </a:pPr>
            <a:r>
              <a:rPr lang="en-GB" sz="2200" b="1" dirty="0"/>
              <a:t>bear in mind </a:t>
            </a:r>
            <a:r>
              <a:rPr lang="en-GB" sz="2200" dirty="0"/>
              <a:t>that the competent authorities in the requested state will need to have sufficient information to satisfy domestic law applicable to the obtaining a production order or search warrant</a:t>
            </a:r>
          </a:p>
        </p:txBody>
      </p:sp>
    </p:spTree>
    <p:extLst>
      <p:ext uri="{BB962C8B-B14F-4D97-AF65-F5344CB8AC3E}">
        <p14:creationId xmlns:p14="http://schemas.microsoft.com/office/powerpoint/2010/main" val="75675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90B515B2-3871-4A0C-AB20-35DB89A586CE}"/>
              </a:ext>
            </a:extLst>
          </p:cNvPr>
          <p:cNvGraphicFramePr/>
          <p:nvPr>
            <p:extLst>
              <p:ext uri="{D42A27DB-BD31-4B8C-83A1-F6EECF244321}">
                <p14:modId xmlns:p14="http://schemas.microsoft.com/office/powerpoint/2010/main" val="137102437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48000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632311"/>
          </a:xfrm>
          <a:prstGeom prst="rect">
            <a:avLst/>
          </a:prstGeom>
        </p:spPr>
        <p:txBody>
          <a:bodyPr>
            <a:spAutoFit/>
          </a:bodyPr>
          <a:lstStyle/>
          <a:p>
            <a:pPr marL="0" lvl="1" indent="-342900">
              <a:buFont typeface="Wingdings" pitchFamily="2" charset="2"/>
              <a:buChar char="Ø"/>
            </a:pPr>
            <a:r>
              <a:rPr lang="en-GB" sz="2200" b="1" dirty="0"/>
              <a:t>Application of domestic law</a:t>
            </a:r>
            <a:r>
              <a:rPr lang="en-GB" sz="2200" dirty="0"/>
              <a:t>:</a:t>
            </a:r>
          </a:p>
          <a:p>
            <a:pPr marL="0" lvl="1" indent="-342900">
              <a:buFont typeface="Wingdings" pitchFamily="2" charset="2"/>
              <a:buChar char="Ø"/>
            </a:pPr>
            <a:endParaRPr lang="en-GB" sz="2200" dirty="0"/>
          </a:p>
          <a:p>
            <a:pPr marL="342900" lvl="1" indent="-342900">
              <a:buFont typeface="Wingdings" pitchFamily="2" charset="2"/>
              <a:buChar char="ü"/>
            </a:pPr>
            <a:r>
              <a:rPr lang="en-GB" sz="2200" i="1" dirty="0"/>
              <a:t>Production orders</a:t>
            </a:r>
            <a:r>
              <a:rPr lang="en-GB" sz="2200" dirty="0"/>
              <a:t>:                                                           </a:t>
            </a:r>
          </a:p>
          <a:p>
            <a:pPr marL="342900" lvl="1" indent="-342900">
              <a:buFont typeface="Arial" panose="020B0604020202020204" pitchFamily="34" charset="0"/>
              <a:buChar char="•"/>
            </a:pPr>
            <a:r>
              <a:rPr lang="en-GB" sz="2100" b="1" dirty="0"/>
              <a:t>regarded as less intrusive</a:t>
            </a:r>
            <a:r>
              <a:rPr lang="en-GB" sz="2100" dirty="0"/>
              <a:t> than search and seizure request                       </a:t>
            </a:r>
          </a:p>
          <a:p>
            <a:pPr marL="342900" lvl="1" indent="-342900">
              <a:buFont typeface="Arial" panose="020B0604020202020204" pitchFamily="34" charset="0"/>
              <a:buChar char="•"/>
            </a:pPr>
            <a:r>
              <a:rPr lang="en-GB" sz="2100" b="1" dirty="0"/>
              <a:t>usually used to obtain data </a:t>
            </a:r>
            <a:r>
              <a:rPr lang="en-GB" sz="2100" dirty="0"/>
              <a:t>from ISPs or financial institutions</a:t>
            </a:r>
          </a:p>
          <a:p>
            <a:pPr marL="342900" lvl="1" indent="-342900">
              <a:buFont typeface="Arial" panose="020B0604020202020204" pitchFamily="34" charset="0"/>
              <a:buChar char="•"/>
            </a:pPr>
            <a:r>
              <a:rPr lang="en-GB" sz="2100" b="1" dirty="0"/>
              <a:t>they will have to justify intrusions </a:t>
            </a:r>
            <a:r>
              <a:rPr lang="en-GB" sz="2100" dirty="0"/>
              <a:t>into privacy based on human rights considerations and exceptions to data protection legislation</a:t>
            </a:r>
          </a:p>
          <a:p>
            <a:pPr marL="342900" lvl="1" indent="-342900">
              <a:buFont typeface="Arial" panose="020B0604020202020204" pitchFamily="34" charset="0"/>
              <a:buChar char="•"/>
            </a:pPr>
            <a:r>
              <a:rPr lang="en-GB" sz="2100" b="1" dirty="0"/>
              <a:t>requesting party will need to explain in request </a:t>
            </a:r>
            <a:r>
              <a:rPr lang="en-GB" sz="2100" dirty="0"/>
              <a:t>why the information is necessary to the investigation, what it is expected to show and how it will be used</a:t>
            </a:r>
            <a:endParaRPr lang="en-GB" sz="2200" dirty="0"/>
          </a:p>
        </p:txBody>
      </p:sp>
      <p:pic>
        <p:nvPicPr>
          <p:cNvPr id="6" name="Picture 5" descr="A screenshot of a social media post&#10;&#10;Description automatically generated">
            <a:extLst>
              <a:ext uri="{FF2B5EF4-FFF2-40B4-BE49-F238E27FC236}">
                <a16:creationId xmlns:a16="http://schemas.microsoft.com/office/drawing/2014/main" id="{2394AB1D-B035-4F14-82CB-169D84927649}"/>
              </a:ext>
            </a:extLst>
          </p:cNvPr>
          <p:cNvPicPr>
            <a:picLocks noChangeAspect="1"/>
          </p:cNvPicPr>
          <p:nvPr/>
        </p:nvPicPr>
        <p:blipFill>
          <a:blip r:embed="rId4"/>
          <a:stretch>
            <a:fillRect/>
          </a:stretch>
        </p:blipFill>
        <p:spPr>
          <a:xfrm>
            <a:off x="5369805" y="1412695"/>
            <a:ext cx="3407643" cy="4813972"/>
          </a:xfrm>
          <a:prstGeom prst="rect">
            <a:avLst/>
          </a:prstGeom>
        </p:spPr>
      </p:pic>
    </p:spTree>
    <p:extLst>
      <p:ext uri="{BB962C8B-B14F-4D97-AF65-F5344CB8AC3E}">
        <p14:creationId xmlns:p14="http://schemas.microsoft.com/office/powerpoint/2010/main" val="3448913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0" lvl="1" indent="-342900">
              <a:buFont typeface="Wingdings" pitchFamily="2" charset="2"/>
              <a:buChar char="Ø"/>
            </a:pPr>
            <a:r>
              <a:rPr lang="en-GB" sz="2200" b="1" dirty="0"/>
              <a:t>Application of domestic law</a:t>
            </a:r>
            <a:r>
              <a:rPr lang="en-GB" sz="2200" dirty="0"/>
              <a:t>:</a:t>
            </a:r>
          </a:p>
          <a:p>
            <a:pPr marL="0" lvl="1"/>
            <a:endParaRPr lang="en-GB" sz="2200" dirty="0"/>
          </a:p>
          <a:p>
            <a:pPr marL="342900" lvl="1" indent="-342900">
              <a:buFont typeface="Wingdings" pitchFamily="2" charset="2"/>
              <a:buChar char="ü"/>
            </a:pPr>
            <a:r>
              <a:rPr lang="en-GB" sz="2200" i="1" dirty="0"/>
              <a:t>Search and seizure, general considerations</a:t>
            </a:r>
            <a:r>
              <a:rPr lang="en-GB" sz="2200" dirty="0"/>
              <a:t>:</a:t>
            </a:r>
          </a:p>
          <a:p>
            <a:pPr marL="342900" lvl="1" indent="-342900">
              <a:buFont typeface="Arial" panose="020B0604020202020204" pitchFamily="34" charset="0"/>
              <a:buChar char="•"/>
            </a:pPr>
            <a:r>
              <a:rPr lang="en-GB" sz="2200" b="1" dirty="0"/>
              <a:t>regarded as highly intrusive</a:t>
            </a:r>
          </a:p>
          <a:p>
            <a:pPr marL="342900" lvl="1" indent="-342900">
              <a:buFont typeface="Arial" panose="020B0604020202020204" pitchFamily="34" charset="0"/>
              <a:buChar char="•"/>
            </a:pPr>
            <a:r>
              <a:rPr lang="en-GB" sz="2200" b="1" dirty="0"/>
              <a:t>expect to provide </a:t>
            </a:r>
            <a:r>
              <a:rPr lang="en-GB" sz="2200" dirty="0"/>
              <a:t>detailed information in your request regarding the place to be searched and how it is connected to the case and the type of material expected to be recovered and seized</a:t>
            </a:r>
          </a:p>
          <a:p>
            <a:pPr marL="342900" lvl="1" indent="-342900">
              <a:buFont typeface="Arial" panose="020B0604020202020204" pitchFamily="34" charset="0"/>
              <a:buChar char="•"/>
            </a:pPr>
            <a:r>
              <a:rPr lang="en-GB" sz="2200" b="1" dirty="0"/>
              <a:t>relevance of the material </a:t>
            </a:r>
            <a:r>
              <a:rPr lang="en-GB" sz="2200" dirty="0"/>
              <a:t>to the case and why it is expected to be on the premises</a:t>
            </a:r>
          </a:p>
          <a:p>
            <a:pPr marL="0" lvl="1"/>
            <a:endParaRPr lang="en-GB" sz="2200" dirty="0"/>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3139321"/>
          </a:xfrm>
          <a:prstGeom prst="rect">
            <a:avLst/>
          </a:prstGeom>
        </p:spPr>
        <p:txBody>
          <a:bodyPr>
            <a:spAutoFit/>
          </a:bodyPr>
          <a:lstStyle/>
          <a:p>
            <a:pPr marL="342900" lvl="1" indent="-342900">
              <a:buFont typeface="Arial" panose="020B0604020202020204" pitchFamily="34" charset="0"/>
              <a:buChar char="•"/>
            </a:pPr>
            <a:r>
              <a:rPr lang="en-GB" sz="2200" b="1" dirty="0"/>
              <a:t>in the case of computers, smart phones and other storage media</a:t>
            </a:r>
            <a:r>
              <a:rPr lang="en-GB" sz="2200" dirty="0"/>
              <a:t>, these devices will always contain material not covered in the search warrant, relevant or not to the request</a:t>
            </a:r>
          </a:p>
          <a:p>
            <a:pPr marL="342900" lvl="1" indent="-342900">
              <a:buFont typeface="Arial" panose="020B0604020202020204" pitchFamily="34" charset="0"/>
              <a:buChar char="•"/>
            </a:pPr>
            <a:r>
              <a:rPr lang="en-GB" sz="2200" b="1" dirty="0"/>
              <a:t>material may need to be separated</a:t>
            </a:r>
            <a:r>
              <a:rPr lang="en-GB" sz="2200" dirty="0"/>
              <a:t> - potentially a lengthy process</a:t>
            </a:r>
          </a:p>
        </p:txBody>
      </p:sp>
    </p:spTree>
    <p:extLst>
      <p:ext uri="{BB962C8B-B14F-4D97-AF65-F5344CB8AC3E}">
        <p14:creationId xmlns:p14="http://schemas.microsoft.com/office/powerpoint/2010/main" val="3549818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993076515"/>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5329374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Legal requirements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803672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Considerations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293757"/>
          </a:xfrm>
          <a:prstGeom prst="rect">
            <a:avLst/>
          </a:prstGeom>
        </p:spPr>
        <p:txBody>
          <a:bodyPr>
            <a:spAutoFit/>
          </a:bodyPr>
          <a:lstStyle/>
          <a:p>
            <a:pPr marL="342900" lvl="1" indent="-342900">
              <a:buFont typeface="Wingdings" pitchFamily="2" charset="2"/>
              <a:buChar char="Ø"/>
            </a:pPr>
            <a:r>
              <a:rPr lang="en-GB" sz="2200" b="1" dirty="0"/>
              <a:t>On requesting side</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100" b="1" dirty="0"/>
              <a:t>whether there </a:t>
            </a:r>
            <a:r>
              <a:rPr lang="en-GB" sz="2100" dirty="0"/>
              <a:t>is a necessity for MLA? </a:t>
            </a:r>
          </a:p>
          <a:p>
            <a:pPr marL="342900" lvl="1" indent="-342900">
              <a:buFont typeface="Arial" panose="020B0604020202020204" pitchFamily="34" charset="0"/>
              <a:buChar char="•"/>
            </a:pPr>
            <a:r>
              <a:rPr lang="en-GB" sz="2100" b="1" dirty="0"/>
              <a:t>what can be achieved </a:t>
            </a:r>
            <a:r>
              <a:rPr lang="en-GB" sz="2100" dirty="0"/>
              <a:t>without it?</a:t>
            </a:r>
          </a:p>
          <a:p>
            <a:pPr marL="342900" lvl="1" indent="-342900">
              <a:buFont typeface="Arial" panose="020B0604020202020204" pitchFamily="34" charset="0"/>
              <a:buChar char="•"/>
            </a:pPr>
            <a:r>
              <a:rPr lang="en-GB" sz="2100" b="1" dirty="0"/>
              <a:t>police to police </a:t>
            </a:r>
            <a:r>
              <a:rPr lang="en-GB" sz="2100" dirty="0"/>
              <a:t>cooperation?</a:t>
            </a:r>
          </a:p>
          <a:p>
            <a:pPr marL="342900" lvl="1" indent="-342900">
              <a:buFont typeface="Arial" panose="020B0604020202020204" pitchFamily="34" charset="0"/>
              <a:buChar char="•"/>
            </a:pPr>
            <a:r>
              <a:rPr lang="en-GB" sz="2100" dirty="0"/>
              <a:t>is relevant legal instrument (MLA or case proceeding) identified?</a:t>
            </a:r>
          </a:p>
          <a:p>
            <a:pPr marL="342900" lvl="1" indent="-342900">
              <a:buFont typeface="Arial" panose="020B0604020202020204" pitchFamily="34" charset="0"/>
              <a:buChar char="•"/>
            </a:pPr>
            <a:r>
              <a:rPr lang="en-GB" sz="2100" b="1" dirty="0"/>
              <a:t>the vulnerability of the data </a:t>
            </a:r>
            <a:r>
              <a:rPr lang="en-GB" sz="2100" dirty="0"/>
              <a:t>sought and liability to destruction?</a:t>
            </a:r>
          </a:p>
          <a:p>
            <a:pPr marL="342900" lvl="1" indent="-342900">
              <a:buFont typeface="Arial" panose="020B0604020202020204" pitchFamily="34" charset="0"/>
              <a:buChar char="•"/>
            </a:pPr>
            <a:r>
              <a:rPr lang="en-GB" sz="2100" b="1" dirty="0"/>
              <a:t>is there necessity for expedited preservation</a:t>
            </a:r>
            <a:r>
              <a:rPr lang="en-GB" sz="2100" dirty="0"/>
              <a:t> and disclosure request pending preparation of MLA request?</a:t>
            </a:r>
          </a:p>
          <a:p>
            <a:pPr marL="342900" lvl="1" indent="-342900">
              <a:buFont typeface="Arial" panose="020B0604020202020204" pitchFamily="34" charset="0"/>
              <a:buChar char="•"/>
            </a:pPr>
            <a:r>
              <a:rPr lang="en-GB" sz="2100" b="1" dirty="0"/>
              <a:t>is data retention applied </a:t>
            </a:r>
            <a:r>
              <a:rPr lang="en-GB" sz="2100" dirty="0"/>
              <a:t>in requested state?</a:t>
            </a:r>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5586145"/>
          </a:xfrm>
          <a:prstGeom prst="rect">
            <a:avLst/>
          </a:prstGeom>
        </p:spPr>
        <p:txBody>
          <a:bodyPr>
            <a:spAutoFit/>
          </a:bodyPr>
          <a:lstStyle/>
          <a:p>
            <a:pPr marL="342900" lvl="1" indent="-342900">
              <a:buFont typeface="Arial" panose="020B0604020202020204" pitchFamily="34" charset="0"/>
              <a:buChar char="•"/>
            </a:pPr>
            <a:r>
              <a:rPr lang="en-GB" sz="2100" b="1" dirty="0"/>
              <a:t>are relevant tools </a:t>
            </a:r>
            <a:r>
              <a:rPr lang="en-GB" sz="2100" dirty="0"/>
              <a:t>or guidance taken into account?</a:t>
            </a:r>
          </a:p>
          <a:p>
            <a:pPr marL="342900" lvl="1" indent="-342900">
              <a:buFont typeface="Arial" panose="020B0604020202020204" pitchFamily="34" charset="0"/>
              <a:buChar char="•"/>
            </a:pPr>
            <a:r>
              <a:rPr lang="en-GB" sz="2100" b="1" dirty="0"/>
              <a:t>are needs or requirements </a:t>
            </a:r>
            <a:r>
              <a:rPr lang="en-GB" sz="2100" dirty="0"/>
              <a:t>of requested state anticipated, especially if requested data are likely to be the subject of a coercive measure?</a:t>
            </a:r>
          </a:p>
          <a:p>
            <a:pPr marL="342900" lvl="1" indent="-342900">
              <a:buFont typeface="Arial" panose="020B0604020202020204" pitchFamily="34" charset="0"/>
              <a:buChar char="•"/>
            </a:pPr>
            <a:r>
              <a:rPr lang="en-GB" sz="2100" b="1" dirty="0"/>
              <a:t>is a consultation with the central authority </a:t>
            </a:r>
            <a:r>
              <a:rPr lang="en-GB" sz="2100" dirty="0"/>
              <a:t>of the requested state appropriate for clarification?</a:t>
            </a:r>
          </a:p>
          <a:p>
            <a:pPr marL="342900" lvl="1" indent="-342900">
              <a:buFont typeface="Arial" panose="020B0604020202020204" pitchFamily="34" charset="0"/>
              <a:buChar char="•"/>
            </a:pPr>
            <a:r>
              <a:rPr lang="en-GB" sz="2100" b="1" dirty="0"/>
              <a:t>are there any particular procedures </a:t>
            </a:r>
            <a:r>
              <a:rPr lang="en-GB" sz="2100" dirty="0"/>
              <a:t>to be followed by the requested state in the execution of the request necessary to ensure the admissibility of the evidence once obtained?</a:t>
            </a:r>
          </a:p>
        </p:txBody>
      </p:sp>
    </p:spTree>
    <p:extLst>
      <p:ext uri="{BB962C8B-B14F-4D97-AF65-F5344CB8AC3E}">
        <p14:creationId xmlns:p14="http://schemas.microsoft.com/office/powerpoint/2010/main" val="3939125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Considerations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847755"/>
          </a:xfrm>
          <a:prstGeom prst="rect">
            <a:avLst/>
          </a:prstGeom>
        </p:spPr>
        <p:txBody>
          <a:bodyPr>
            <a:spAutoFit/>
          </a:bodyPr>
          <a:lstStyle/>
          <a:p>
            <a:pPr marL="342900" lvl="1" indent="-342900">
              <a:buFont typeface="Wingdings" pitchFamily="2" charset="2"/>
              <a:buChar char="Ø"/>
            </a:pPr>
            <a:r>
              <a:rPr lang="en-GB" sz="2200" b="1" dirty="0"/>
              <a:t>On requesting side</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200" b="1" dirty="0"/>
              <a:t>identify the translation </a:t>
            </a:r>
            <a:r>
              <a:rPr lang="en-GB" sz="2200" dirty="0"/>
              <a:t>requirements of the requested state </a:t>
            </a:r>
          </a:p>
          <a:p>
            <a:pPr marL="342900" lvl="1" indent="-342900">
              <a:buFont typeface="Arial" panose="020B0604020202020204" pitchFamily="34" charset="0"/>
              <a:buChar char="•"/>
            </a:pPr>
            <a:r>
              <a:rPr lang="en-GB" sz="2200" b="1" dirty="0"/>
              <a:t>identify any reason for urgency </a:t>
            </a:r>
            <a:r>
              <a:rPr lang="en-GB" sz="2200" dirty="0"/>
              <a:t>prominently in the request</a:t>
            </a:r>
          </a:p>
          <a:p>
            <a:pPr marL="342900" lvl="1" indent="-342900">
              <a:buFont typeface="Arial" panose="020B0604020202020204" pitchFamily="34" charset="0"/>
              <a:buChar char="•"/>
            </a:pPr>
            <a:r>
              <a:rPr lang="en-GB" sz="2200" b="1" dirty="0"/>
              <a:t>identify any particular confidentiality </a:t>
            </a:r>
            <a:r>
              <a:rPr lang="en-GB" sz="2200" dirty="0"/>
              <a:t>requirements</a:t>
            </a:r>
          </a:p>
          <a:p>
            <a:pPr marL="342900" lvl="1" indent="-342900">
              <a:buFont typeface="Arial" panose="020B0604020202020204" pitchFamily="34" charset="0"/>
              <a:buChar char="•"/>
            </a:pPr>
            <a:r>
              <a:rPr lang="en-GB" sz="2200" b="1" dirty="0"/>
              <a:t>select appropriate transmission</a:t>
            </a:r>
            <a:r>
              <a:rPr lang="en-GB" sz="2200" dirty="0"/>
              <a:t> channel depending on  urgency</a:t>
            </a:r>
          </a:p>
          <a:p>
            <a:pPr marL="342900" lvl="1" indent="-342900">
              <a:buFont typeface="Arial" panose="020B0604020202020204" pitchFamily="34" charset="0"/>
              <a:buChar char="•"/>
            </a:pPr>
            <a:r>
              <a:rPr lang="en-GB" sz="2200" b="1" dirty="0"/>
              <a:t>clarify availability of information </a:t>
            </a:r>
            <a:r>
              <a:rPr lang="en-GB" sz="2200" dirty="0"/>
              <a:t>on the procedures in the requested state after request has been received </a:t>
            </a:r>
          </a:p>
        </p:txBody>
      </p:sp>
      <p:sp>
        <p:nvSpPr>
          <p:cNvPr id="5" name="Rectangle 4">
            <a:extLst>
              <a:ext uri="{FF2B5EF4-FFF2-40B4-BE49-F238E27FC236}">
                <a16:creationId xmlns:a16="http://schemas.microsoft.com/office/drawing/2014/main" id="{A9C5C6D1-36EB-DA4A-BBD2-32788D58FEDF}"/>
              </a:ext>
            </a:extLst>
          </p:cNvPr>
          <p:cNvSpPr/>
          <p:nvPr/>
        </p:nvSpPr>
        <p:spPr>
          <a:xfrm>
            <a:off x="4483478" y="1504013"/>
            <a:ext cx="4572000" cy="4154984"/>
          </a:xfrm>
          <a:prstGeom prst="rect">
            <a:avLst/>
          </a:prstGeom>
        </p:spPr>
        <p:txBody>
          <a:bodyPr>
            <a:spAutoFit/>
          </a:bodyPr>
          <a:lstStyle/>
          <a:p>
            <a:pPr marL="342900" lvl="4" indent="-342900">
              <a:buFont typeface="Arial" panose="020B0604020202020204" pitchFamily="34" charset="0"/>
              <a:buChar char="•"/>
            </a:pPr>
            <a:r>
              <a:rPr lang="en-GB" sz="2200" b="1" dirty="0"/>
              <a:t>request an acknowledgement </a:t>
            </a:r>
            <a:r>
              <a:rPr lang="en-GB" sz="2200" dirty="0"/>
              <a:t>of receipt of the request and information on execution timescales</a:t>
            </a:r>
          </a:p>
          <a:p>
            <a:pPr marL="342900" lvl="4" indent="-342900">
              <a:buFont typeface="Arial" panose="020B0604020202020204" pitchFamily="34" charset="0"/>
              <a:buChar char="•"/>
            </a:pPr>
            <a:r>
              <a:rPr lang="en-GB" sz="2200" b="1" dirty="0"/>
              <a:t>ask to be </a:t>
            </a:r>
            <a:r>
              <a:rPr lang="en-GB" sz="2200" dirty="0"/>
              <a:t>kept informed</a:t>
            </a:r>
          </a:p>
          <a:p>
            <a:pPr marL="342900" lvl="4" indent="-342900">
              <a:buFont typeface="Arial" panose="020B0604020202020204" pitchFamily="34" charset="0"/>
              <a:buChar char="•"/>
            </a:pPr>
            <a:r>
              <a:rPr lang="en-GB" sz="2200" b="1" dirty="0"/>
              <a:t>once contact has been made, keep in touch! </a:t>
            </a:r>
          </a:p>
          <a:p>
            <a:pPr marL="342900" lvl="4" indent="-342900">
              <a:buFont typeface="Arial" panose="020B0604020202020204" pitchFamily="34" charset="0"/>
              <a:buChar char="•"/>
            </a:pPr>
            <a:r>
              <a:rPr lang="en-GB" sz="2200" b="1" dirty="0"/>
              <a:t>note any issues/problems </a:t>
            </a:r>
            <a:r>
              <a:rPr lang="en-GB" sz="2200" dirty="0"/>
              <a:t>regarding the admissibility and presentation of the evidence once returned,</a:t>
            </a:r>
          </a:p>
          <a:p>
            <a:pPr marL="0" lvl="4"/>
            <a:endParaRPr lang="en-GB" sz="2200" dirty="0"/>
          </a:p>
        </p:txBody>
      </p:sp>
    </p:spTree>
    <p:extLst>
      <p:ext uri="{BB962C8B-B14F-4D97-AF65-F5344CB8AC3E}">
        <p14:creationId xmlns:p14="http://schemas.microsoft.com/office/powerpoint/2010/main" val="2858953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Considerations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170646"/>
          </a:xfrm>
          <a:prstGeom prst="rect">
            <a:avLst/>
          </a:prstGeom>
        </p:spPr>
        <p:txBody>
          <a:bodyPr>
            <a:spAutoFit/>
          </a:bodyPr>
          <a:lstStyle/>
          <a:p>
            <a:pPr marL="342900" lvl="1" indent="-342900">
              <a:buFont typeface="Wingdings" pitchFamily="2" charset="2"/>
              <a:buChar char="Ø"/>
            </a:pPr>
            <a:r>
              <a:rPr lang="en-GB" sz="2200" b="1" dirty="0"/>
              <a:t>On requested side</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200" b="1" dirty="0"/>
              <a:t>consider formulating and displaying guidance </a:t>
            </a:r>
            <a:r>
              <a:rPr lang="en-GB" sz="2200" dirty="0"/>
              <a:t>in electronic form on appropriate website regarding all aspects of MLA procedure</a:t>
            </a:r>
          </a:p>
          <a:p>
            <a:pPr marL="342900" lvl="1" indent="-342900">
              <a:buFont typeface="Arial" panose="020B0604020202020204" pitchFamily="34" charset="0"/>
              <a:buChar char="•"/>
            </a:pPr>
            <a:r>
              <a:rPr lang="en-GB" sz="2200" b="1" dirty="0"/>
              <a:t>ensure that arrangements </a:t>
            </a:r>
            <a:r>
              <a:rPr lang="en-GB" sz="2200" dirty="0"/>
              <a:t>between central authorities and executing authorities function with efficiency</a:t>
            </a:r>
          </a:p>
          <a:p>
            <a:pPr marL="342900" lvl="1" indent="-342900">
              <a:buFont typeface="Arial" panose="020B0604020202020204" pitchFamily="34" charset="0"/>
              <a:buChar char="•"/>
            </a:pPr>
            <a:r>
              <a:rPr lang="en-GB" sz="2200" b="1" dirty="0"/>
              <a:t>adopt a practice </a:t>
            </a:r>
            <a:r>
              <a:rPr lang="en-GB" sz="2200" dirty="0"/>
              <a:t>of sending an acknowledgement of receipt of a request to a requesting state as a matter of course</a:t>
            </a:r>
          </a:p>
        </p:txBody>
      </p:sp>
      <p:sp>
        <p:nvSpPr>
          <p:cNvPr id="5" name="Rectangle 4">
            <a:extLst>
              <a:ext uri="{FF2B5EF4-FFF2-40B4-BE49-F238E27FC236}">
                <a16:creationId xmlns:a16="http://schemas.microsoft.com/office/drawing/2014/main" id="{A9C5C6D1-36EB-DA4A-BBD2-32788D58FEDF}"/>
              </a:ext>
            </a:extLst>
          </p:cNvPr>
          <p:cNvSpPr/>
          <p:nvPr/>
        </p:nvSpPr>
        <p:spPr>
          <a:xfrm>
            <a:off x="4572000" y="1657763"/>
            <a:ext cx="4572000" cy="3477875"/>
          </a:xfrm>
          <a:prstGeom prst="rect">
            <a:avLst/>
          </a:prstGeom>
        </p:spPr>
        <p:txBody>
          <a:bodyPr>
            <a:spAutoFit/>
          </a:bodyPr>
          <a:lstStyle/>
          <a:p>
            <a:pPr marL="342900" lvl="1" indent="-342900">
              <a:buFont typeface="Arial" panose="020B0604020202020204" pitchFamily="34" charset="0"/>
              <a:buChar char="•"/>
            </a:pPr>
            <a:r>
              <a:rPr lang="en-GB" sz="2200" b="1" dirty="0"/>
              <a:t>be proactive </a:t>
            </a:r>
            <a:r>
              <a:rPr lang="en-GB" sz="2200" dirty="0"/>
              <a:t>about discussing problems or deficiencies arising in relation to executing a request with requesting states</a:t>
            </a:r>
          </a:p>
          <a:p>
            <a:pPr marL="342900" lvl="1" indent="-342900">
              <a:buFont typeface="Arial" panose="020B0604020202020204" pitchFamily="34" charset="0"/>
              <a:buChar char="•"/>
            </a:pPr>
            <a:r>
              <a:rPr lang="en-GB" sz="2200" b="1" dirty="0"/>
              <a:t>keep in mind any confidentiality </a:t>
            </a:r>
            <a:r>
              <a:rPr lang="en-GB" sz="2200" dirty="0"/>
              <a:t>requirements and ensure these are not compromised in the course of executing a request.</a:t>
            </a:r>
          </a:p>
          <a:p>
            <a:pPr marL="0" lvl="4"/>
            <a:endParaRPr lang="en-GB" sz="2200" dirty="0"/>
          </a:p>
        </p:txBody>
      </p:sp>
    </p:spTree>
    <p:extLst>
      <p:ext uri="{BB962C8B-B14F-4D97-AF65-F5344CB8AC3E}">
        <p14:creationId xmlns:p14="http://schemas.microsoft.com/office/powerpoint/2010/main" val="2005269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Considerations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02009"/>
            <a:ext cx="4572000" cy="2800767"/>
          </a:xfrm>
          <a:prstGeom prst="rect">
            <a:avLst/>
          </a:prstGeom>
        </p:spPr>
        <p:txBody>
          <a:bodyPr>
            <a:spAutoFit/>
          </a:bodyPr>
          <a:lstStyle/>
          <a:p>
            <a:pPr marL="342900" lvl="1" indent="-342900">
              <a:buFont typeface="Wingdings" pitchFamily="2" charset="2"/>
              <a:buChar char="Ø"/>
            </a:pPr>
            <a:r>
              <a:rPr lang="en-GB" sz="2200" dirty="0"/>
              <a:t>In the end, </a:t>
            </a:r>
            <a:r>
              <a:rPr lang="en-GB" sz="2200" b="1" dirty="0"/>
              <a:t>both sides of the process </a:t>
            </a:r>
            <a:r>
              <a:rPr lang="en-GB" sz="2200" dirty="0"/>
              <a:t>(requesting and requested) </a:t>
            </a:r>
            <a:r>
              <a:rPr lang="en-GB" sz="2200" b="1" dirty="0"/>
              <a:t>involve the same personnel</a:t>
            </a:r>
            <a:r>
              <a:rPr lang="en-GB" sz="2200" dirty="0"/>
              <a:t> (police, prosecutors, judges and central authorities) albeit performing different roles depending on which side of the process they are engaged.</a:t>
            </a:r>
          </a:p>
        </p:txBody>
      </p:sp>
      <p:sp>
        <p:nvSpPr>
          <p:cNvPr id="5" name="Rectangle 4">
            <a:extLst>
              <a:ext uri="{FF2B5EF4-FFF2-40B4-BE49-F238E27FC236}">
                <a16:creationId xmlns:a16="http://schemas.microsoft.com/office/drawing/2014/main" id="{A9C5C6D1-36EB-DA4A-BBD2-32788D58FEDF}"/>
              </a:ext>
            </a:extLst>
          </p:cNvPr>
          <p:cNvSpPr/>
          <p:nvPr/>
        </p:nvSpPr>
        <p:spPr>
          <a:xfrm>
            <a:off x="4613388" y="1102009"/>
            <a:ext cx="4572000" cy="2462213"/>
          </a:xfrm>
          <a:prstGeom prst="rect">
            <a:avLst/>
          </a:prstGeom>
        </p:spPr>
        <p:txBody>
          <a:bodyPr>
            <a:spAutoFit/>
          </a:bodyPr>
          <a:lstStyle/>
          <a:p>
            <a:pPr marL="342900" lvl="1" indent="-342900">
              <a:buFont typeface="Wingdings" pitchFamily="2" charset="2"/>
              <a:buChar char="Ø"/>
            </a:pPr>
            <a:r>
              <a:rPr lang="en-GB" sz="2200" dirty="0"/>
              <a:t>Therefore  </a:t>
            </a:r>
            <a:r>
              <a:rPr lang="en-GB" sz="2200" b="1" dirty="0"/>
              <a:t>all issues are of mutual concern </a:t>
            </a:r>
            <a:r>
              <a:rPr lang="en-GB" sz="2200" dirty="0"/>
              <a:t>and it is in the </a:t>
            </a:r>
            <a:r>
              <a:rPr lang="en-GB" sz="2200" b="1" dirty="0"/>
              <a:t>interest of states </a:t>
            </a:r>
            <a:r>
              <a:rPr lang="en-GB" sz="2200" dirty="0"/>
              <a:t>that both aspects of the process </a:t>
            </a:r>
            <a:r>
              <a:rPr lang="en-GB" sz="2200" b="1" dirty="0"/>
              <a:t>work effectively and efficiently</a:t>
            </a:r>
            <a:r>
              <a:rPr lang="en-GB" sz="2200" dirty="0"/>
              <a:t>. </a:t>
            </a:r>
          </a:p>
          <a:p>
            <a:pPr marL="342900" lvl="1" indent="-342900">
              <a:buFont typeface="Arial" panose="020B0604020202020204" pitchFamily="34" charset="0"/>
              <a:buChar char="•"/>
            </a:pPr>
            <a:endParaRPr lang="en-GB" sz="2200" dirty="0"/>
          </a:p>
          <a:p>
            <a:pPr marL="0" lvl="4"/>
            <a:endParaRPr lang="en-GB" sz="2200" dirty="0"/>
          </a:p>
        </p:txBody>
      </p:sp>
      <p:pic>
        <p:nvPicPr>
          <p:cNvPr id="5122" name="Picture 2" descr="Preliminary considerations when buying/selling a business, Blog - FJG LLP">
            <a:hlinkClick r:id="rId4"/>
            <a:extLst>
              <a:ext uri="{FF2B5EF4-FFF2-40B4-BE49-F238E27FC236}">
                <a16:creationId xmlns:a16="http://schemas.microsoft.com/office/drawing/2014/main" id="{39D16BAB-1586-49CB-B4E9-6FC8248F6F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3626" y="4190057"/>
            <a:ext cx="3113792" cy="2075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494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170646"/>
          </a:xfrm>
          <a:prstGeom prst="rect">
            <a:avLst/>
          </a:prstGeom>
        </p:spPr>
        <p:txBody>
          <a:bodyPr>
            <a:spAutoFit/>
          </a:bodyPr>
          <a:lstStyle/>
          <a:p>
            <a:pPr marL="342900" lvl="2" indent="-342900">
              <a:buFont typeface="Wingdings" pitchFamily="2" charset="2"/>
              <a:buChar char="ü"/>
            </a:pPr>
            <a:r>
              <a:rPr lang="en-GB" sz="2200" b="1" i="1" dirty="0"/>
              <a:t>To better understand </a:t>
            </a:r>
            <a:r>
              <a:rPr lang="en-GB" sz="2200" i="1" dirty="0"/>
              <a:t>Mutual Legal Assistance practice and procedures</a:t>
            </a:r>
          </a:p>
          <a:p>
            <a:pPr marL="342900" lvl="2" indent="-342900">
              <a:buFont typeface="Wingdings" pitchFamily="2" charset="2"/>
              <a:buChar char="ü"/>
            </a:pPr>
            <a:endParaRPr lang="en-GB" sz="2200" i="1" dirty="0"/>
          </a:p>
          <a:p>
            <a:pPr marL="342900" lvl="2" indent="-342900">
              <a:buFont typeface="Wingdings" pitchFamily="2" charset="2"/>
              <a:buChar char="ü"/>
            </a:pPr>
            <a:r>
              <a:rPr lang="en-GB" sz="2200" b="1" i="1" dirty="0"/>
              <a:t>To learn about challenges of the MLA process </a:t>
            </a:r>
            <a:r>
              <a:rPr lang="en-GB" sz="2200" i="1" dirty="0"/>
              <a:t>and what and how affects the efficiency of it</a:t>
            </a:r>
          </a:p>
          <a:p>
            <a:pPr marL="342900" lvl="2" indent="-342900">
              <a:buFont typeface="Wingdings" pitchFamily="2" charset="2"/>
              <a:buChar char="ü"/>
            </a:pPr>
            <a:endParaRPr lang="en-GB" sz="2200" i="1" dirty="0"/>
          </a:p>
          <a:p>
            <a:pPr marL="342900" lvl="2" indent="-342900">
              <a:buFont typeface="Wingdings" pitchFamily="2" charset="2"/>
              <a:buChar char="ü"/>
            </a:pPr>
            <a:r>
              <a:rPr lang="en-GB" sz="2200" b="1" i="1" dirty="0"/>
              <a:t>To learn about cooperation instruments</a:t>
            </a:r>
            <a:r>
              <a:rPr lang="en-GB" sz="2200" i="1" dirty="0"/>
              <a:t>, standards and channels of communication</a:t>
            </a:r>
          </a:p>
          <a:p>
            <a:pPr marL="342900" lvl="2" indent="-342900">
              <a:buFont typeface="Wingdings" pitchFamily="2" charset="2"/>
              <a:buChar char="ü"/>
            </a:pPr>
            <a:endParaRPr lang="en-GB" sz="2200" i="1" dirty="0"/>
          </a:p>
          <a:p>
            <a:pPr marL="342900" lvl="2" indent="-342900">
              <a:buFont typeface="Wingdings" pitchFamily="2" charset="2"/>
              <a:buChar char="ü"/>
            </a:pPr>
            <a:r>
              <a:rPr lang="en-GB" sz="2200" b="1" i="1" dirty="0"/>
              <a:t>To understand what are different </a:t>
            </a:r>
            <a:r>
              <a:rPr lang="en-GB" sz="2200" i="1" dirty="0"/>
              <a:t>legal requirements and considerations</a:t>
            </a:r>
          </a:p>
        </p:txBody>
      </p:sp>
      <p:sp>
        <p:nvSpPr>
          <p:cNvPr id="8" name="Rectangle 7">
            <a:extLst>
              <a:ext uri="{FF2B5EF4-FFF2-40B4-BE49-F238E27FC236}">
                <a16:creationId xmlns:a16="http://schemas.microsoft.com/office/drawing/2014/main" id="{318C602D-ED60-F847-ABCD-A03310105151}"/>
              </a:ext>
            </a:extLst>
          </p:cNvPr>
          <p:cNvSpPr/>
          <p:nvPr/>
        </p:nvSpPr>
        <p:spPr>
          <a:xfrm>
            <a:off x="4732127" y="1163467"/>
            <a:ext cx="4572000" cy="3139321"/>
          </a:xfrm>
          <a:prstGeom prst="rect">
            <a:avLst/>
          </a:prstGeom>
        </p:spPr>
        <p:txBody>
          <a:bodyPr>
            <a:spAutoFit/>
          </a:bodyPr>
          <a:lstStyle/>
          <a:p>
            <a:pPr marL="342900" lvl="2" indent="-342900">
              <a:buFont typeface="Wingdings" pitchFamily="2" charset="2"/>
              <a:buChar char="ü"/>
            </a:pPr>
            <a:r>
              <a:rPr lang="en-GB" sz="2200" b="1" i="1" dirty="0"/>
              <a:t>To learn about existing assessments </a:t>
            </a:r>
            <a:r>
              <a:rPr lang="en-GB" sz="2200" i="1" dirty="0"/>
              <a:t>of MLA and to raise awareness about recommendations how to improve the process</a:t>
            </a:r>
          </a:p>
          <a:p>
            <a:pPr marL="342900" lvl="2" indent="-342900">
              <a:buFont typeface="Wingdings" pitchFamily="2" charset="2"/>
              <a:buChar char="ü"/>
            </a:pPr>
            <a:endParaRPr lang="en-GB" sz="2200" i="1" dirty="0"/>
          </a:p>
          <a:p>
            <a:pPr marL="342900" lvl="2" indent="-342900">
              <a:buFont typeface="Wingdings" pitchFamily="2" charset="2"/>
              <a:buChar char="ü"/>
            </a:pPr>
            <a:r>
              <a:rPr lang="en-GB" sz="2200" b="1" i="1" dirty="0"/>
              <a:t>To improve knowledge </a:t>
            </a:r>
            <a:r>
              <a:rPr lang="en-GB" sz="2200" i="1" dirty="0"/>
              <a:t>about existing supporting tools</a:t>
            </a:r>
          </a:p>
          <a:p>
            <a:pPr marL="342900" lvl="2" indent="-342900">
              <a:buFont typeface="Wingdings" pitchFamily="2" charset="2"/>
              <a:buChar char="ü"/>
            </a:pPr>
            <a:endParaRPr lang="en-GB" sz="2200" dirty="0"/>
          </a:p>
        </p:txBody>
      </p:sp>
      <p:pic>
        <p:nvPicPr>
          <p:cNvPr id="5" name="Picture 4">
            <a:extLst>
              <a:ext uri="{FF2B5EF4-FFF2-40B4-BE49-F238E27FC236}">
                <a16:creationId xmlns:a16="http://schemas.microsoft.com/office/drawing/2014/main" id="{13934E03-F77D-407D-8F4B-1CE06F37EA30}"/>
              </a:ext>
            </a:extLst>
          </p:cNvPr>
          <p:cNvPicPr>
            <a:picLocks noChangeAspect="1"/>
          </p:cNvPicPr>
          <p:nvPr/>
        </p:nvPicPr>
        <p:blipFill>
          <a:blip r:embed="rId4"/>
          <a:stretch>
            <a:fillRect/>
          </a:stretch>
        </p:blipFill>
        <p:spPr>
          <a:xfrm>
            <a:off x="5613968" y="4061104"/>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Considerations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2257984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Mutual Legal Assistance </a:t>
            </a:r>
          </a:p>
          <a:p>
            <a:pPr marL="0" indent="0" algn="r">
              <a:buFont typeface="Arial" charset="0"/>
              <a:buNone/>
              <a:defRPr/>
            </a:pPr>
            <a:r>
              <a:rPr lang="en-GB" sz="3200" b="1" dirty="0">
                <a:solidFill>
                  <a:schemeClr val="bg1"/>
                </a:solidFill>
              </a:rPr>
              <a:t>Procedures and Practice</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12235" y="2544918"/>
            <a:ext cx="8525021" cy="2357568"/>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eaLnBrk="1" hangingPunct="1">
              <a:lnSpc>
                <a:spcPct val="80000"/>
              </a:lnSpc>
            </a:pPr>
            <a:endParaRPr lang="en-GB" sz="3200" b="1" dirty="0">
              <a:ea typeface="ＭＳ Ｐゴシック" charset="0"/>
            </a:endParaRPr>
          </a:p>
          <a:p>
            <a:pPr algn="ctr"/>
            <a:r>
              <a:rPr lang="en-GB" sz="3200" b="1" dirty="0"/>
              <a:t>Council of Europe assessment of MLA and other provisions, recommendations and existing support tools</a:t>
            </a:r>
          </a:p>
        </p:txBody>
      </p:sp>
    </p:spTree>
    <p:extLst>
      <p:ext uri="{BB962C8B-B14F-4D97-AF65-F5344CB8AC3E}">
        <p14:creationId xmlns:p14="http://schemas.microsoft.com/office/powerpoint/2010/main" val="18342437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t>CoE</a:t>
            </a:r>
            <a:r>
              <a:rPr lang="en-GB" sz="3200" b="1" dirty="0"/>
              <a:t> assessment of MLA and</a:t>
            </a:r>
          </a:p>
          <a:p>
            <a:pPr algn="r"/>
            <a:r>
              <a:rPr lang="en-GB" sz="3200" b="1" dirty="0"/>
              <a:t>other provisions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342900" lvl="1" indent="-342900">
              <a:buFont typeface="Wingdings" pitchFamily="2" charset="2"/>
              <a:buChar char="Ø"/>
            </a:pPr>
            <a:r>
              <a:rPr lang="en-GB" sz="2200" b="1" dirty="0"/>
              <a:t>T-CY Assessment </a:t>
            </a:r>
            <a:r>
              <a:rPr lang="en-GB" sz="2200" dirty="0"/>
              <a:t>– provisional report, December 2014</a:t>
            </a:r>
          </a:p>
          <a:p>
            <a:pPr marL="342900" lvl="1" indent="-342900">
              <a:buFont typeface="Wingdings" pitchFamily="2" charset="2"/>
              <a:buChar char="Ø"/>
            </a:pPr>
            <a:endParaRPr lang="en-GB" sz="2200" dirty="0"/>
          </a:p>
          <a:p>
            <a:pPr marL="342900" lvl="1" indent="-342900">
              <a:buFont typeface="Wingdings" pitchFamily="2" charset="2"/>
              <a:buChar char="ü"/>
            </a:pPr>
            <a:r>
              <a:rPr lang="en-GB" sz="2200" b="1" dirty="0"/>
              <a:t>Main reasons for assessment</a:t>
            </a:r>
            <a:r>
              <a:rPr lang="en-GB" sz="2200" dirty="0"/>
              <a:t>:</a:t>
            </a:r>
          </a:p>
          <a:p>
            <a:pPr marL="342900" lvl="1" indent="-342900">
              <a:buFont typeface="Arial" panose="020B0604020202020204" pitchFamily="34" charset="0"/>
              <a:buChar char="•"/>
            </a:pPr>
            <a:r>
              <a:rPr lang="en-GB" sz="2200" dirty="0"/>
              <a:t>recognition of the importance of MLA process for purposes of cooperation in cybercrime and obtaining of electronic evidence</a:t>
            </a:r>
          </a:p>
          <a:p>
            <a:pPr marL="342900" lvl="1" indent="-342900">
              <a:buFont typeface="Arial" panose="020B0604020202020204" pitchFamily="34" charset="0"/>
              <a:buChar char="•"/>
            </a:pPr>
            <a:r>
              <a:rPr lang="en-GB" sz="2200" b="1" dirty="0"/>
              <a:t>concerns about </a:t>
            </a:r>
            <a:r>
              <a:rPr lang="en-GB" sz="2200" dirty="0"/>
              <a:t>the efficiency of the process</a:t>
            </a:r>
          </a:p>
          <a:p>
            <a:pPr marL="342900" lvl="1" indent="-342900">
              <a:buFont typeface="Arial" panose="020B0604020202020204" pitchFamily="34" charset="0"/>
              <a:buChar char="•"/>
            </a:pPr>
            <a:r>
              <a:rPr lang="en-GB" sz="2200" b="1" dirty="0"/>
              <a:t>focus</a:t>
            </a:r>
            <a:r>
              <a:rPr lang="en-GB" sz="2200" dirty="0"/>
              <a:t>: Article 31 of the  Cybercrime Convention (MLA relating to stored computer data) and its’ conjunction with other practically implementable articles (23, 25, 27, 28 and 35)</a:t>
            </a:r>
          </a:p>
        </p:txBody>
      </p:sp>
      <p:sp>
        <p:nvSpPr>
          <p:cNvPr id="5" name="Rectangle 4">
            <a:extLst>
              <a:ext uri="{FF2B5EF4-FFF2-40B4-BE49-F238E27FC236}">
                <a16:creationId xmlns:a16="http://schemas.microsoft.com/office/drawing/2014/main" id="{A9C5C6D1-36EB-DA4A-BBD2-32788D58FEDF}"/>
              </a:ext>
            </a:extLst>
          </p:cNvPr>
          <p:cNvSpPr/>
          <p:nvPr/>
        </p:nvSpPr>
        <p:spPr>
          <a:xfrm>
            <a:off x="4660522" y="989546"/>
            <a:ext cx="4059306" cy="5170646"/>
          </a:xfrm>
          <a:prstGeom prst="rect">
            <a:avLst/>
          </a:prstGeom>
        </p:spPr>
        <p:txBody>
          <a:bodyPr wrap="square">
            <a:spAutoFit/>
          </a:bodyPr>
          <a:lstStyle/>
          <a:p>
            <a:pPr marL="800100" lvl="1" indent="-342900">
              <a:buFont typeface="Wingdings" pitchFamily="2" charset="2"/>
              <a:buChar char="ü"/>
            </a:pPr>
            <a:r>
              <a:rPr lang="en-GB" sz="2200" b="1" dirty="0"/>
              <a:t>Scope</a:t>
            </a:r>
            <a:r>
              <a:rPr lang="en-GB" sz="2200" dirty="0"/>
              <a:t>:</a:t>
            </a:r>
          </a:p>
          <a:p>
            <a:pPr marL="800100" lvl="1" indent="-342900">
              <a:buFont typeface="Arial" panose="020B0604020202020204" pitchFamily="34" charset="0"/>
              <a:buChar char="•"/>
            </a:pPr>
            <a:r>
              <a:rPr lang="en-GB" sz="2200" b="1" dirty="0"/>
              <a:t>42 countries </a:t>
            </a:r>
            <a:r>
              <a:rPr lang="en-GB" sz="2200" dirty="0"/>
              <a:t>participated</a:t>
            </a:r>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en-GB" sz="2200" b="1" dirty="0"/>
              <a:t>types of data </a:t>
            </a:r>
            <a:r>
              <a:rPr lang="en-GB" sz="2200" dirty="0"/>
              <a:t>requested by MLA and frequency of MLA requests</a:t>
            </a:r>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en-GB" sz="2200" b="1" dirty="0"/>
              <a:t>the procedures </a:t>
            </a:r>
            <a:r>
              <a:rPr lang="en-GB" sz="2200" dirty="0"/>
              <a:t>required for MLA to access stored data</a:t>
            </a:r>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en-GB" sz="2200" b="1" dirty="0"/>
              <a:t>the channels </a:t>
            </a:r>
            <a:r>
              <a:rPr lang="en-GB" sz="2200" dirty="0"/>
              <a:t>and means of cooperation used.</a:t>
            </a:r>
          </a:p>
        </p:txBody>
      </p:sp>
    </p:spTree>
    <p:extLst>
      <p:ext uri="{BB962C8B-B14F-4D97-AF65-F5344CB8AC3E}">
        <p14:creationId xmlns:p14="http://schemas.microsoft.com/office/powerpoint/2010/main" val="2504985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t>CoE</a:t>
            </a:r>
            <a:r>
              <a:rPr lang="en-GB" sz="3200" b="1" dirty="0"/>
              <a:t> assessment of MLA and</a:t>
            </a:r>
          </a:p>
          <a:p>
            <a:pPr algn="r"/>
            <a:r>
              <a:rPr lang="en-GB" sz="3200" b="1" dirty="0"/>
              <a:t>other provisions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832092"/>
          </a:xfrm>
          <a:prstGeom prst="rect">
            <a:avLst/>
          </a:prstGeom>
        </p:spPr>
        <p:txBody>
          <a:bodyPr>
            <a:spAutoFit/>
          </a:bodyPr>
          <a:lstStyle/>
          <a:p>
            <a:pPr marL="342900" lvl="1" indent="-342900">
              <a:buFont typeface="Wingdings" pitchFamily="2" charset="2"/>
              <a:buChar char="Ø"/>
            </a:pPr>
            <a:r>
              <a:rPr lang="en-GB" sz="2200" b="1" dirty="0"/>
              <a:t>Types of data requested by MLA</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200" b="1" dirty="0"/>
              <a:t>mainly subscriber </a:t>
            </a:r>
            <a:r>
              <a:rPr lang="en-GB" sz="2200" dirty="0"/>
              <a:t>information</a:t>
            </a:r>
          </a:p>
          <a:p>
            <a:pPr marL="342900" lvl="1" indent="-342900">
              <a:buFont typeface="Arial" panose="020B0604020202020204" pitchFamily="34" charset="0"/>
              <a:buChar char="•"/>
            </a:pPr>
            <a:r>
              <a:rPr lang="en-GB" sz="2200" b="1" dirty="0"/>
              <a:t>less frequent </a:t>
            </a:r>
            <a:r>
              <a:rPr lang="en-GB" sz="2200" dirty="0"/>
              <a:t>requests for traffic data</a:t>
            </a:r>
          </a:p>
          <a:p>
            <a:pPr marL="342900" lvl="1" indent="-342900">
              <a:buFont typeface="Arial" panose="020B0604020202020204" pitchFamily="34" charset="0"/>
              <a:buChar char="•"/>
            </a:pPr>
            <a:r>
              <a:rPr lang="en-GB" sz="2200" dirty="0"/>
              <a:t>content data, </a:t>
            </a:r>
            <a:r>
              <a:rPr lang="en-GB" sz="2200" b="1" dirty="0"/>
              <a:t>least requested</a:t>
            </a:r>
            <a:r>
              <a:rPr lang="en-GB" sz="2200" dirty="0"/>
              <a:t> data type</a:t>
            </a:r>
          </a:p>
          <a:p>
            <a:pPr marL="342900" lvl="1" indent="-342900">
              <a:buFont typeface="Arial" panose="020B0604020202020204" pitchFamily="34" charset="0"/>
              <a:buChar char="•"/>
            </a:pPr>
            <a:r>
              <a:rPr lang="en-GB" sz="2200" b="1" dirty="0"/>
              <a:t>significant proportion</a:t>
            </a:r>
            <a:r>
              <a:rPr lang="en-GB" sz="2200" dirty="0"/>
              <a:t> of requests reported as relating to fraud offences, some relating to crimes of violence and others to offences against computer systems</a:t>
            </a:r>
          </a:p>
        </p:txBody>
      </p:sp>
      <p:pic>
        <p:nvPicPr>
          <p:cNvPr id="6" name="Picture 5" descr="A screenshot of a cell phone&#10;&#10;Description automatically generated">
            <a:extLst>
              <a:ext uri="{FF2B5EF4-FFF2-40B4-BE49-F238E27FC236}">
                <a16:creationId xmlns:a16="http://schemas.microsoft.com/office/drawing/2014/main" id="{5D2F7B93-1B01-4699-A7B2-CFA5A6237719}"/>
              </a:ext>
            </a:extLst>
          </p:cNvPr>
          <p:cNvPicPr>
            <a:picLocks noChangeAspect="1"/>
          </p:cNvPicPr>
          <p:nvPr/>
        </p:nvPicPr>
        <p:blipFill>
          <a:blip r:embed="rId4"/>
          <a:stretch>
            <a:fillRect/>
          </a:stretch>
        </p:blipFill>
        <p:spPr>
          <a:xfrm>
            <a:off x="5023128" y="2316808"/>
            <a:ext cx="3616214" cy="2698252"/>
          </a:xfrm>
          <a:prstGeom prst="rect">
            <a:avLst/>
          </a:prstGeom>
        </p:spPr>
      </p:pic>
    </p:spTree>
    <p:extLst>
      <p:ext uri="{BB962C8B-B14F-4D97-AF65-F5344CB8AC3E}">
        <p14:creationId xmlns:p14="http://schemas.microsoft.com/office/powerpoint/2010/main" val="12598279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t>CoE</a:t>
            </a:r>
            <a:r>
              <a:rPr lang="en-GB" sz="3200" b="1" dirty="0"/>
              <a:t> assessment of MLA and</a:t>
            </a:r>
          </a:p>
          <a:p>
            <a:pPr algn="r"/>
            <a:r>
              <a:rPr lang="en-GB" sz="3200" b="1" dirty="0"/>
              <a:t>other provisions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a:spAutoFit/>
          </a:bodyPr>
          <a:lstStyle/>
          <a:p>
            <a:pPr marL="342900" lvl="1" indent="-342900">
              <a:buFont typeface="Wingdings" pitchFamily="2" charset="2"/>
              <a:buChar char="Ø"/>
            </a:pPr>
            <a:r>
              <a:rPr lang="en-GB" sz="2200" b="1" dirty="0"/>
              <a:t>Frequency of requests</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200" b="1" dirty="0"/>
              <a:t>difficult to establish </a:t>
            </a:r>
            <a:r>
              <a:rPr lang="en-GB" sz="2200" dirty="0"/>
              <a:t>due to use of direct transmission thus by-passing Central Authorities</a:t>
            </a:r>
          </a:p>
          <a:p>
            <a:pPr marL="342900" lvl="1" indent="-342900">
              <a:buFont typeface="Arial" panose="020B0604020202020204" pitchFamily="34" charset="0"/>
              <a:buChar char="•"/>
            </a:pPr>
            <a:r>
              <a:rPr lang="en-GB" sz="2200" b="1" dirty="0"/>
              <a:t>general lack of statistical information</a:t>
            </a:r>
          </a:p>
          <a:p>
            <a:pPr marL="342900" lvl="1" indent="-342900">
              <a:buFont typeface="Arial" panose="020B0604020202020204" pitchFamily="34" charset="0"/>
              <a:buChar char="•"/>
            </a:pPr>
            <a:r>
              <a:rPr lang="en-GB" sz="2200" b="1" dirty="0"/>
              <a:t>no separate statistical information </a:t>
            </a:r>
            <a:r>
              <a:rPr lang="en-GB" sz="2200" dirty="0"/>
              <a:t>maintained for requests for electronic evidence</a:t>
            </a:r>
          </a:p>
          <a:p>
            <a:pPr marL="342900" lvl="1" indent="-342900">
              <a:buFont typeface="Arial" panose="020B0604020202020204" pitchFamily="34" charset="0"/>
              <a:buChar char="•"/>
            </a:pPr>
            <a:r>
              <a:rPr lang="en-GB" sz="2200" b="1" dirty="0"/>
              <a:t>police to police cooperation </a:t>
            </a:r>
            <a:r>
              <a:rPr lang="en-GB" sz="2200" dirty="0"/>
              <a:t>was found to be more frequent than MLA but is aimed at exchange of intelligence and information which often cannot be used as evidence</a:t>
            </a:r>
          </a:p>
        </p:txBody>
      </p:sp>
      <p:sp>
        <p:nvSpPr>
          <p:cNvPr id="5" name="Rectangle 4">
            <a:extLst>
              <a:ext uri="{FF2B5EF4-FFF2-40B4-BE49-F238E27FC236}">
                <a16:creationId xmlns:a16="http://schemas.microsoft.com/office/drawing/2014/main" id="{9BC0AC26-B661-4C44-9929-EFA7A51EF334}"/>
              </a:ext>
            </a:extLst>
          </p:cNvPr>
          <p:cNvSpPr/>
          <p:nvPr/>
        </p:nvSpPr>
        <p:spPr>
          <a:xfrm>
            <a:off x="4572000" y="1553877"/>
            <a:ext cx="4572000" cy="1446550"/>
          </a:xfrm>
          <a:prstGeom prst="rect">
            <a:avLst/>
          </a:prstGeom>
        </p:spPr>
        <p:txBody>
          <a:bodyPr>
            <a:spAutoFit/>
          </a:bodyPr>
          <a:lstStyle/>
          <a:p>
            <a:pPr marL="342900" lvl="1" indent="-342900">
              <a:buFont typeface="Arial" panose="020B0604020202020204" pitchFamily="34" charset="0"/>
              <a:buChar char="•"/>
            </a:pPr>
            <a:r>
              <a:rPr lang="en-GB" sz="2200" b="1" dirty="0"/>
              <a:t>information</a:t>
            </a:r>
            <a:r>
              <a:rPr lang="en-GB" sz="2200" dirty="0"/>
              <a:t> (traffic, content) </a:t>
            </a:r>
            <a:r>
              <a:rPr lang="en-GB" sz="2200" b="1" dirty="0"/>
              <a:t>requires use of coercive powers </a:t>
            </a:r>
            <a:r>
              <a:rPr lang="en-GB" sz="2200" dirty="0"/>
              <a:t>at domestic level so MLA request required  </a:t>
            </a:r>
          </a:p>
        </p:txBody>
      </p:sp>
      <p:pic>
        <p:nvPicPr>
          <p:cNvPr id="4098" name="Picture 2" descr="Assessment">
            <a:hlinkClick r:id="rId4"/>
            <a:extLst>
              <a:ext uri="{FF2B5EF4-FFF2-40B4-BE49-F238E27FC236}">
                <a16:creationId xmlns:a16="http://schemas.microsoft.com/office/drawing/2014/main" id="{1C713E03-C3D5-4836-945E-804E08C9FB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22953" y="3660100"/>
            <a:ext cx="2161714" cy="223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231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t>CoE</a:t>
            </a:r>
            <a:r>
              <a:rPr lang="en-GB" sz="3200" b="1" dirty="0"/>
              <a:t> assessment of MLA and</a:t>
            </a:r>
          </a:p>
          <a:p>
            <a:pPr algn="r"/>
            <a:r>
              <a:rPr lang="en-GB" sz="3200" b="1" dirty="0"/>
              <a:t>other provisions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493538"/>
          </a:xfrm>
          <a:prstGeom prst="rect">
            <a:avLst/>
          </a:prstGeom>
        </p:spPr>
        <p:txBody>
          <a:bodyPr>
            <a:spAutoFit/>
          </a:bodyPr>
          <a:lstStyle/>
          <a:p>
            <a:pPr marL="342900" lvl="1" indent="-342900" algn="just">
              <a:buFont typeface="Wingdings" pitchFamily="2" charset="2"/>
              <a:buChar char="Ø"/>
            </a:pPr>
            <a:r>
              <a:rPr lang="en-GB" sz="2200" b="1" dirty="0"/>
              <a:t>Direct cooperation with ISPs in foreign jurisdictions</a:t>
            </a:r>
            <a:r>
              <a:rPr lang="en-GB" sz="2200" dirty="0"/>
              <a:t>:</a:t>
            </a:r>
          </a:p>
          <a:p>
            <a:pPr marL="342900" lvl="1" indent="-342900" algn="just">
              <a:buFont typeface="Wingdings" pitchFamily="2" charset="2"/>
              <a:buChar char="Ø"/>
            </a:pPr>
            <a:endParaRPr lang="en-GB" sz="2200" dirty="0"/>
          </a:p>
          <a:p>
            <a:pPr marL="342900" lvl="1" indent="-342900" algn="just">
              <a:buFont typeface="Arial" panose="020B0604020202020204" pitchFamily="34" charset="0"/>
              <a:buChar char="•"/>
            </a:pPr>
            <a:r>
              <a:rPr lang="en-GB" sz="2200" b="1" dirty="0"/>
              <a:t>practice widespread </a:t>
            </a:r>
            <a:r>
              <a:rPr lang="en-GB" sz="2200" dirty="0"/>
              <a:t>amongst states</a:t>
            </a:r>
          </a:p>
          <a:p>
            <a:pPr marL="342900" lvl="1" indent="-342900" algn="just">
              <a:buFont typeface="Arial" panose="020B0604020202020204" pitchFamily="34" charset="0"/>
              <a:buChar char="•"/>
            </a:pPr>
            <a:endParaRPr lang="en-GB" sz="2200" dirty="0"/>
          </a:p>
          <a:p>
            <a:pPr marL="342900" lvl="1" indent="-342900" algn="just">
              <a:buFont typeface="Arial" panose="020B0604020202020204" pitchFamily="34" charset="0"/>
              <a:buChar char="•"/>
            </a:pPr>
            <a:r>
              <a:rPr lang="en-GB" sz="2200" dirty="0"/>
              <a:t>experience of states is that </a:t>
            </a:r>
            <a:r>
              <a:rPr lang="en-GB" sz="2200" b="1" dirty="0"/>
              <a:t>ISPs respond positively</a:t>
            </a:r>
            <a:r>
              <a:rPr lang="en-GB" sz="2200" dirty="0"/>
              <a:t> (US providers disclose subscriber data and traffic data) depends on certain conditions being met including “lawfulness” of request</a:t>
            </a:r>
          </a:p>
          <a:p>
            <a:pPr marL="342900" lvl="1" indent="-342900" algn="just">
              <a:buFont typeface="Arial" panose="020B0604020202020204" pitchFamily="34" charset="0"/>
              <a:buChar char="•"/>
            </a:pPr>
            <a:endParaRPr lang="en-GB" sz="2200" dirty="0"/>
          </a:p>
        </p:txBody>
      </p:sp>
      <p:sp>
        <p:nvSpPr>
          <p:cNvPr id="12" name="TextBox 11">
            <a:extLst>
              <a:ext uri="{FF2B5EF4-FFF2-40B4-BE49-F238E27FC236}">
                <a16:creationId xmlns:a16="http://schemas.microsoft.com/office/drawing/2014/main" id="{89D5A201-F458-4F49-ABC8-E34AFF238B91}"/>
              </a:ext>
            </a:extLst>
          </p:cNvPr>
          <p:cNvSpPr txBox="1"/>
          <p:nvPr/>
        </p:nvSpPr>
        <p:spPr>
          <a:xfrm>
            <a:off x="4846185" y="1881847"/>
            <a:ext cx="4044099" cy="2123658"/>
          </a:xfrm>
          <a:prstGeom prst="rect">
            <a:avLst/>
          </a:prstGeom>
          <a:noFill/>
        </p:spPr>
        <p:txBody>
          <a:bodyPr wrap="square">
            <a:spAutoFit/>
          </a:bodyPr>
          <a:lstStyle/>
          <a:p>
            <a:pPr marL="342900" lvl="1" indent="-342900" algn="just">
              <a:buFont typeface="Arial" panose="020B0604020202020204" pitchFamily="34" charset="0"/>
              <a:buChar char="•"/>
            </a:pPr>
            <a:r>
              <a:rPr lang="en-GB" sz="2200" b="1" dirty="0"/>
              <a:t>some ISPs have procedures </a:t>
            </a:r>
            <a:r>
              <a:rPr lang="en-GB" sz="2200" dirty="0"/>
              <a:t>in place to respond to emergency requests but sometimes such information cannot be used as evidence.</a:t>
            </a:r>
          </a:p>
        </p:txBody>
      </p:sp>
      <p:pic>
        <p:nvPicPr>
          <p:cNvPr id="7170" name="Picture 2" descr="Baghdad Telecom, Internet Service Provider in Iraq, Iraqi ISP">
            <a:hlinkClick r:id="rId4"/>
            <a:extLst>
              <a:ext uri="{FF2B5EF4-FFF2-40B4-BE49-F238E27FC236}">
                <a16:creationId xmlns:a16="http://schemas.microsoft.com/office/drawing/2014/main" id="{A75A804F-6F56-4D5A-BCCD-AE94F3EF0D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2748" y="4433531"/>
            <a:ext cx="3314700" cy="138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9924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Recommendations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847755"/>
          </a:xfrm>
          <a:prstGeom prst="rect">
            <a:avLst/>
          </a:prstGeom>
        </p:spPr>
        <p:txBody>
          <a:bodyPr>
            <a:spAutoFit/>
          </a:bodyPr>
          <a:lstStyle/>
          <a:p>
            <a:pPr marL="342900" lvl="1" indent="-342900">
              <a:buFont typeface="Wingdings" pitchFamily="2" charset="2"/>
              <a:buChar char="Ø"/>
            </a:pPr>
            <a:r>
              <a:rPr lang="en-GB" sz="2200" b="1" dirty="0"/>
              <a:t>Important ones on the domestic level</a:t>
            </a:r>
            <a:r>
              <a:rPr lang="en-GB"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en-GB" sz="2200" b="1" dirty="0"/>
              <a:t>full implementation of Budapest Convention</a:t>
            </a:r>
          </a:p>
          <a:p>
            <a:pPr marL="342900" lvl="1" indent="-342900" algn="just">
              <a:buFont typeface="Arial" panose="020B0604020202020204" pitchFamily="34" charset="0"/>
              <a:buChar char="•"/>
            </a:pPr>
            <a:r>
              <a:rPr lang="en-GB" sz="2200" b="1" dirty="0">
                <a:effectLst/>
                <a:latin typeface="Arial" panose="020B0604020202020204" pitchFamily="34" charset="0"/>
              </a:rPr>
              <a:t>maintaining statistics </a:t>
            </a:r>
            <a:r>
              <a:rPr lang="en-GB" sz="2200" dirty="0">
                <a:effectLst/>
                <a:latin typeface="Arial" panose="020B0604020202020204" pitchFamily="34" charset="0"/>
              </a:rPr>
              <a:t>or establish other mechanisms to monitor the efficiency of the mutual legal assistance</a:t>
            </a:r>
          </a:p>
          <a:p>
            <a:pPr marL="342900" lvl="1" indent="-342900" algn="just">
              <a:buFont typeface="Arial" panose="020B0604020202020204" pitchFamily="34" charset="0"/>
              <a:buChar char="•"/>
            </a:pPr>
            <a:r>
              <a:rPr lang="en-GB" sz="2200" b="1" dirty="0"/>
              <a:t>a</a:t>
            </a:r>
            <a:r>
              <a:rPr lang="en-GB" sz="2200" b="1" dirty="0">
                <a:effectLst/>
                <a:latin typeface="Arial" panose="020B0604020202020204" pitchFamily="34" charset="0"/>
              </a:rPr>
              <a:t>llocating more technology-literate staff </a:t>
            </a:r>
            <a:r>
              <a:rPr lang="en-GB" sz="2200" dirty="0">
                <a:effectLst/>
                <a:latin typeface="Arial" panose="020B0604020202020204" pitchFamily="34" charset="0"/>
              </a:rPr>
              <a:t>for mutual legal assistance not only at central levels but also at the level of institutions responsible for executing requests</a:t>
            </a:r>
          </a:p>
          <a:p>
            <a:pPr marL="342900" lvl="1" indent="-342900" algn="just">
              <a:buFont typeface="Arial" panose="020B0604020202020204" pitchFamily="34" charset="0"/>
              <a:buChar char="•"/>
            </a:pPr>
            <a:r>
              <a:rPr lang="en-GB" sz="2200" dirty="0">
                <a:effectLst/>
                <a:latin typeface="Arial" panose="020B0604020202020204" pitchFamily="34" charset="0"/>
              </a:rPr>
              <a:t>better training to enhance mutual legal assistance</a:t>
            </a:r>
            <a:endParaRPr lang="en-GB" sz="2200" b="1" dirty="0"/>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5509200"/>
          </a:xfrm>
          <a:prstGeom prst="rect">
            <a:avLst/>
          </a:prstGeom>
          <a:noFill/>
        </p:spPr>
        <p:txBody>
          <a:bodyPr wrap="square">
            <a:spAutoFit/>
          </a:bodyPr>
          <a:lstStyle/>
          <a:p>
            <a:pPr marL="285750" indent="-285750" algn="just">
              <a:buFont typeface="Arial" panose="020B0604020202020204" pitchFamily="34" charset="0"/>
              <a:buChar char="•"/>
            </a:pPr>
            <a:r>
              <a:rPr lang="en-GB" sz="2200" b="1" dirty="0"/>
              <a:t>s</a:t>
            </a:r>
            <a:r>
              <a:rPr lang="en-GB" sz="2200" b="1" dirty="0">
                <a:effectLst/>
                <a:latin typeface="Arial" panose="020B0604020202020204" pitchFamily="34" charset="0"/>
              </a:rPr>
              <a:t>trengthening the role of 24/7 points of contact </a:t>
            </a:r>
            <a:r>
              <a:rPr lang="en-GB" sz="2200" dirty="0">
                <a:effectLst/>
                <a:latin typeface="Arial" panose="020B0604020202020204" pitchFamily="34" charset="0"/>
              </a:rPr>
              <a:t>in line with Article 35 Budapest Convention</a:t>
            </a:r>
          </a:p>
          <a:p>
            <a:pPr marL="285750" indent="-285750" algn="just">
              <a:buFont typeface="Arial" panose="020B0604020202020204" pitchFamily="34" charset="0"/>
              <a:buChar char="•"/>
            </a:pPr>
            <a:r>
              <a:rPr lang="en-GB" sz="2200" b="1" dirty="0">
                <a:effectLst/>
                <a:latin typeface="Arial" panose="020B0604020202020204" pitchFamily="34" charset="0"/>
              </a:rPr>
              <a:t>streamlining procedures and reducing the number of steps </a:t>
            </a:r>
            <a:r>
              <a:rPr lang="en-GB" sz="2200" dirty="0">
                <a:effectLst/>
                <a:latin typeface="Arial" panose="020B0604020202020204" pitchFamily="34" charset="0"/>
              </a:rPr>
              <a:t>required for mutual assistance requests at the domestic level</a:t>
            </a:r>
          </a:p>
          <a:p>
            <a:pPr marL="285750" indent="-285750" algn="just">
              <a:buFont typeface="Arial" panose="020B0604020202020204" pitchFamily="34" charset="0"/>
              <a:buChar char="•"/>
            </a:pPr>
            <a:r>
              <a:rPr lang="en-GB" sz="2200" b="1" dirty="0">
                <a:effectLst/>
                <a:latin typeface="Arial" panose="020B0604020202020204" pitchFamily="34" charset="0"/>
              </a:rPr>
              <a:t>establish emergency pro-</a:t>
            </a:r>
            <a:r>
              <a:rPr lang="en-GB" sz="2200" b="1" dirty="0" err="1">
                <a:effectLst/>
                <a:latin typeface="Arial" panose="020B0604020202020204" pitchFamily="34" charset="0"/>
              </a:rPr>
              <a:t>cedures</a:t>
            </a:r>
            <a:r>
              <a:rPr lang="en-GB" sz="2200" b="1" dirty="0">
                <a:effectLst/>
                <a:latin typeface="Arial" panose="020B0604020202020204" pitchFamily="34" charset="0"/>
              </a:rPr>
              <a:t> </a:t>
            </a:r>
            <a:r>
              <a:rPr lang="en-GB" sz="2200" dirty="0">
                <a:effectLst/>
                <a:latin typeface="Arial" panose="020B0604020202020204" pitchFamily="34" charset="0"/>
              </a:rPr>
              <a:t>for requests related to risks of life and similar exigent circumstances</a:t>
            </a: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spTree>
    <p:extLst>
      <p:ext uri="{BB962C8B-B14F-4D97-AF65-F5344CB8AC3E}">
        <p14:creationId xmlns:p14="http://schemas.microsoft.com/office/powerpoint/2010/main" val="11349610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Recommendations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14777"/>
            <a:ext cx="4572000" cy="5847755"/>
          </a:xfrm>
          <a:prstGeom prst="rect">
            <a:avLst/>
          </a:prstGeom>
        </p:spPr>
        <p:txBody>
          <a:bodyPr>
            <a:spAutoFit/>
          </a:bodyPr>
          <a:lstStyle/>
          <a:p>
            <a:pPr marL="342900" lvl="1" indent="-342900">
              <a:buFont typeface="Wingdings" pitchFamily="2" charset="2"/>
              <a:buChar char="Ø"/>
            </a:pPr>
            <a:r>
              <a:rPr lang="en-GB" sz="2200" b="1" dirty="0"/>
              <a:t>Important ones on the domestic level</a:t>
            </a:r>
            <a:r>
              <a:rPr lang="en-GB" sz="2200" dirty="0"/>
              <a:t>:</a:t>
            </a:r>
          </a:p>
          <a:p>
            <a:pPr marL="342900" lvl="1" indent="-342900">
              <a:buFont typeface="Wingdings" pitchFamily="2" charset="2"/>
              <a:buChar char="Ø"/>
            </a:pPr>
            <a:endParaRPr lang="en-GB" sz="2200" dirty="0"/>
          </a:p>
          <a:p>
            <a:pPr marL="342900" lvl="1" indent="-342900" algn="just">
              <a:buFont typeface="Arial" panose="020B0604020202020204" pitchFamily="34" charset="0"/>
              <a:buChar char="•"/>
            </a:pPr>
            <a:r>
              <a:rPr lang="en-GB" sz="2200" b="1" dirty="0">
                <a:effectLst/>
                <a:latin typeface="Arial" panose="020B0604020202020204" pitchFamily="34" charset="0"/>
              </a:rPr>
              <a:t>use of electronic transmission of requests </a:t>
            </a:r>
            <a:r>
              <a:rPr lang="en-GB" sz="2200" dirty="0">
                <a:effectLst/>
                <a:latin typeface="Arial" panose="020B0604020202020204" pitchFamily="34" charset="0"/>
              </a:rPr>
              <a:t>in line with Article 25.3 of Budapest Convention on expedited means of </a:t>
            </a:r>
            <a:r>
              <a:rPr lang="en-GB" sz="2200" dirty="0" err="1">
                <a:effectLst/>
                <a:latin typeface="Arial" panose="020B0604020202020204" pitchFamily="34" charset="0"/>
              </a:rPr>
              <a:t>commu-nication</a:t>
            </a:r>
            <a:endParaRPr lang="en-GB" sz="2200" dirty="0">
              <a:effectLst/>
              <a:latin typeface="Arial" panose="020B0604020202020204" pitchFamily="34" charset="0"/>
            </a:endParaRPr>
          </a:p>
          <a:p>
            <a:pPr marL="342900" lvl="1" indent="-342900" algn="just">
              <a:buFont typeface="Arial" panose="020B0604020202020204" pitchFamily="34" charset="0"/>
              <a:buChar char="•"/>
            </a:pPr>
            <a:r>
              <a:rPr lang="en-GB" sz="2200" dirty="0">
                <a:effectLst/>
                <a:latin typeface="Arial" panose="020B0604020202020204" pitchFamily="34" charset="0"/>
              </a:rPr>
              <a:t>Parties are reminded </a:t>
            </a:r>
            <a:r>
              <a:rPr lang="en-GB" sz="2200" b="1" dirty="0">
                <a:effectLst/>
                <a:latin typeface="Arial" panose="020B0604020202020204" pitchFamily="34" charset="0"/>
              </a:rPr>
              <a:t>to apply the dual criminality standard in a flexible manner </a:t>
            </a:r>
            <a:r>
              <a:rPr lang="en-GB" sz="2200" dirty="0">
                <a:effectLst/>
                <a:latin typeface="Arial" panose="020B0604020202020204" pitchFamily="34" charset="0"/>
              </a:rPr>
              <a:t>that will facilitate the granting of assistance</a:t>
            </a:r>
          </a:p>
          <a:p>
            <a:pPr marL="342900" lvl="1" indent="-342900" algn="just">
              <a:buFont typeface="Arial" panose="020B0604020202020204" pitchFamily="34" charset="0"/>
              <a:buChar char="•"/>
            </a:pPr>
            <a:r>
              <a:rPr lang="en-GB" sz="2200" dirty="0">
                <a:effectLst/>
                <a:latin typeface="Arial" panose="020B0604020202020204" pitchFamily="34" charset="0"/>
              </a:rPr>
              <a:t>to </a:t>
            </a:r>
            <a:r>
              <a:rPr lang="en-GB" sz="2200" b="1" dirty="0">
                <a:effectLst/>
                <a:latin typeface="Arial" panose="020B0604020202020204" pitchFamily="34" charset="0"/>
              </a:rPr>
              <a:t>consult with authorities of requested Party prior to sending requests</a:t>
            </a:r>
            <a:r>
              <a:rPr lang="en-GB" sz="2200" dirty="0">
                <a:effectLst/>
                <a:latin typeface="Arial" panose="020B0604020202020204" pitchFamily="34" charset="0"/>
              </a:rPr>
              <a:t>, when necessary</a:t>
            </a:r>
            <a:endParaRPr lang="en-GB" sz="2200" b="1" dirty="0"/>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3477875"/>
          </a:xfrm>
          <a:prstGeom prst="rect">
            <a:avLst/>
          </a:prstGeom>
          <a:noFill/>
        </p:spPr>
        <p:txBody>
          <a:bodyPr wrap="square">
            <a:spAutoFit/>
          </a:bodyPr>
          <a:lstStyle/>
          <a:p>
            <a:pPr marL="285750" indent="-285750" algn="just">
              <a:buFont typeface="Arial" panose="020B0604020202020204" pitchFamily="34" charset="0"/>
              <a:buChar char="•"/>
            </a:pPr>
            <a:r>
              <a:rPr lang="en-GB" sz="2200" b="1" dirty="0">
                <a:effectLst/>
                <a:latin typeface="Arial" panose="020B0604020202020204" pitchFamily="34" charset="0"/>
              </a:rPr>
              <a:t>to ensure transparency regarding requirements for mutual assistance requests</a:t>
            </a:r>
            <a:r>
              <a:rPr lang="en-GB" sz="2200" dirty="0">
                <a:effectLst/>
                <a:latin typeface="Arial" panose="020B0604020202020204" pitchFamily="34" charset="0"/>
              </a:rPr>
              <a:t>, and reasons for refusal, including thresholds for minor cases, on the websites of central authorities</a:t>
            </a: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pic>
        <p:nvPicPr>
          <p:cNvPr id="6" name="Picture 5" descr="A picture containing toy, colorful, food&#10;&#10;Description automatically generated">
            <a:extLst>
              <a:ext uri="{FF2B5EF4-FFF2-40B4-BE49-F238E27FC236}">
                <a16:creationId xmlns:a16="http://schemas.microsoft.com/office/drawing/2014/main" id="{EA5EFA8A-F0F6-4D59-91FF-02DB856D10DE}"/>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val="15753697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Recommendations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847755"/>
          </a:xfrm>
          <a:prstGeom prst="rect">
            <a:avLst/>
          </a:prstGeom>
        </p:spPr>
        <p:txBody>
          <a:bodyPr>
            <a:spAutoFit/>
          </a:bodyPr>
          <a:lstStyle/>
          <a:p>
            <a:pPr marL="342900" lvl="1" indent="-342900">
              <a:buFont typeface="Wingdings" pitchFamily="2" charset="2"/>
              <a:buChar char="Ø"/>
            </a:pPr>
            <a:r>
              <a:rPr lang="en-GB" sz="2200" b="1" dirty="0"/>
              <a:t>Solutions provided by capacity building projects of the Council of Europe</a:t>
            </a:r>
            <a:r>
              <a:rPr lang="en-GB" sz="2200" dirty="0"/>
              <a:t>:</a:t>
            </a:r>
          </a:p>
          <a:p>
            <a:pPr marL="0" lvl="1"/>
            <a:endParaRPr lang="en-GB" sz="2200" dirty="0"/>
          </a:p>
          <a:p>
            <a:pPr marL="342900" lvl="1" indent="-342900" algn="just">
              <a:buFont typeface="Arial" panose="020B0604020202020204" pitchFamily="34" charset="0"/>
              <a:buChar char="•"/>
            </a:pPr>
            <a:r>
              <a:rPr lang="en-GB" sz="2200" b="1" dirty="0"/>
              <a:t>standard template requests </a:t>
            </a:r>
            <a:r>
              <a:rPr lang="en-GB" sz="2200" dirty="0"/>
              <a:t>(rec 17 of TCY report)</a:t>
            </a:r>
          </a:p>
          <a:p>
            <a:pPr marL="342900" lvl="1" indent="-342900" algn="just">
              <a:buFont typeface="Arial" panose="020B0604020202020204" pitchFamily="34" charset="0"/>
              <a:buChar char="•"/>
            </a:pPr>
            <a:r>
              <a:rPr lang="en-GB" sz="2200" b="1" dirty="0"/>
              <a:t>predictability of content</a:t>
            </a:r>
            <a:r>
              <a:rPr lang="en-GB" sz="2200" dirty="0"/>
              <a:t> promotes speed and efficiency and potentially better translations</a:t>
            </a:r>
          </a:p>
          <a:p>
            <a:pPr marL="342900" lvl="1" indent="-342900" algn="just">
              <a:buFont typeface="Arial" panose="020B0604020202020204" pitchFamily="34" charset="0"/>
              <a:buChar char="•"/>
            </a:pPr>
            <a:r>
              <a:rPr lang="en-GB" sz="2200" b="1" dirty="0"/>
              <a:t>designed to be used </a:t>
            </a:r>
            <a:r>
              <a:rPr lang="en-GB" sz="2200" dirty="0"/>
              <a:t>for direct contact with ISPs</a:t>
            </a:r>
          </a:p>
          <a:p>
            <a:pPr marL="342900" lvl="1" indent="-342900" algn="just">
              <a:buFont typeface="Arial" panose="020B0604020202020204" pitchFamily="34" charset="0"/>
              <a:buChar char="•"/>
            </a:pPr>
            <a:r>
              <a:rPr lang="en-GB" sz="2200" b="1" dirty="0"/>
              <a:t>templates for Articles</a:t>
            </a:r>
            <a:r>
              <a:rPr lang="en-GB" sz="2200" dirty="0"/>
              <a:t> 29 and 31 requests developed within </a:t>
            </a:r>
            <a:r>
              <a:rPr lang="en-GB" sz="2200" b="1" dirty="0" err="1"/>
              <a:t>Cybercrime@EAPII</a:t>
            </a:r>
            <a:r>
              <a:rPr lang="en-GB" sz="2200" b="1" dirty="0"/>
              <a:t> Project</a:t>
            </a:r>
          </a:p>
          <a:p>
            <a:pPr marL="342900" lvl="1" indent="-342900" algn="just">
              <a:buFont typeface="Arial" panose="020B0604020202020204" pitchFamily="34" charset="0"/>
              <a:buChar char="•"/>
            </a:pPr>
            <a:r>
              <a:rPr lang="en-GB" sz="2200" b="1" dirty="0"/>
              <a:t>use of the other online resources provided by </a:t>
            </a:r>
            <a:r>
              <a:rPr lang="en-GB" sz="2200" b="1" dirty="0" err="1"/>
              <a:t>CoE</a:t>
            </a:r>
            <a:endParaRPr lang="en-GB" sz="2200" b="1" dirty="0"/>
          </a:p>
        </p:txBody>
      </p:sp>
      <p:sp>
        <p:nvSpPr>
          <p:cNvPr id="6" name="Rectangle 5">
            <a:extLst>
              <a:ext uri="{FF2B5EF4-FFF2-40B4-BE49-F238E27FC236}">
                <a16:creationId xmlns:a16="http://schemas.microsoft.com/office/drawing/2014/main" id="{6A1DCD6A-2874-A04E-841E-9617461F4D9B}"/>
              </a:ext>
            </a:extLst>
          </p:cNvPr>
          <p:cNvSpPr/>
          <p:nvPr/>
        </p:nvSpPr>
        <p:spPr>
          <a:xfrm>
            <a:off x="4749044" y="952123"/>
            <a:ext cx="4162967" cy="2462213"/>
          </a:xfrm>
          <a:prstGeom prst="rect">
            <a:avLst/>
          </a:prstGeom>
        </p:spPr>
        <p:txBody>
          <a:bodyPr wrap="square">
            <a:spAutoFit/>
          </a:bodyPr>
          <a:lstStyle/>
          <a:p>
            <a:pPr marL="342900" lvl="1" indent="-342900" algn="just">
              <a:buFont typeface="Arial" panose="020B0604020202020204" pitchFamily="34" charset="0"/>
              <a:buChar char="•"/>
            </a:pPr>
            <a:r>
              <a:rPr lang="en-GB" sz="2200" b="1" dirty="0"/>
              <a:t>Strengthening the role of 24/7 </a:t>
            </a:r>
            <a:r>
              <a:rPr lang="en-GB" sz="2200" dirty="0" err="1"/>
              <a:t>PoCs</a:t>
            </a:r>
            <a:r>
              <a:rPr lang="en-GB" sz="2200" dirty="0"/>
              <a:t> in line with A 35, Cybercrime Convention</a:t>
            </a:r>
          </a:p>
          <a:p>
            <a:pPr marL="342900" lvl="1" indent="-342900" algn="just">
              <a:buFont typeface="Arial" panose="020B0604020202020204" pitchFamily="34" charset="0"/>
              <a:buChar char="•"/>
            </a:pPr>
            <a:r>
              <a:rPr lang="en-GB" sz="2200" b="1" dirty="0"/>
              <a:t>Council of Europe templates </a:t>
            </a:r>
            <a:r>
              <a:rPr lang="en-GB" sz="2200" dirty="0"/>
              <a:t>for different MLA online resources of the Council of Europe other tools</a:t>
            </a:r>
            <a:endParaRPr lang="en-GB" sz="2200" b="1" dirty="0"/>
          </a:p>
        </p:txBody>
      </p:sp>
      <p:pic>
        <p:nvPicPr>
          <p:cNvPr id="5" name="Picture 4" descr="A picture containing toy, colorful, food&#10;&#10;Description automatically generated">
            <a:extLst>
              <a:ext uri="{FF2B5EF4-FFF2-40B4-BE49-F238E27FC236}">
                <a16:creationId xmlns:a16="http://schemas.microsoft.com/office/drawing/2014/main" id="{7625FEC9-B931-4015-A1EA-907AF1E3AE32}"/>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val="1079858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Recommendations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3891097"/>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68516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889627"/>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a:lnSpc>
                <a:spcPct val="80000"/>
              </a:lnSpc>
            </a:pPr>
            <a:br>
              <a:rPr lang="en-GB" sz="3200" b="1" dirty="0">
                <a:ea typeface="ＭＳ Ｐゴシック" charset="0"/>
                <a:cs typeface="ＭＳ Ｐゴシック" charset="0"/>
              </a:rPr>
            </a:br>
            <a:r>
              <a:rPr lang="en-GB" sz="3200" b="1" dirty="0"/>
              <a:t>International cooperation instruments, standards and channels of communication</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1" name="Rectangle 3" descr="Rectangle: Click to edit Master text styles&#10;Second level&#10;Third level&#10;Fourth level&#10;Fifth level">
            <a:extLst>
              <a:ext uri="{FF2B5EF4-FFF2-40B4-BE49-F238E27FC236}">
                <a16:creationId xmlns:a16="http://schemas.microsoft.com/office/drawing/2014/main" id="{C393376C-29DC-8240-950F-859FA46816B0}"/>
              </a:ext>
            </a:extLst>
          </p:cNvPr>
          <p:cNvSpPr txBox="1">
            <a:spLocks noChangeArrowheads="1"/>
          </p:cNvSpPr>
          <p:nvPr/>
        </p:nvSpPr>
        <p:spPr>
          <a:xfrm>
            <a:off x="654148" y="1680722"/>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2400"/>
              <a:t>Council of Europe Action Against Cybercrime:</a:t>
            </a:r>
            <a:endParaRPr lang="en-GB" sz="2400">
              <a:hlinkClick r:id="rId4"/>
            </a:endParaRPr>
          </a:p>
          <a:p>
            <a:pPr marL="0" indent="0" algn="ctr">
              <a:buFont typeface="Arial" pitchFamily="34" charset="0"/>
              <a:buNone/>
            </a:pPr>
            <a:r>
              <a:rPr lang="en-GB" sz="2400">
                <a:hlinkClick r:id="rId4"/>
              </a:rPr>
              <a:t>https://www.coe.int/en/web/cybercrime/home</a:t>
            </a:r>
            <a:endParaRPr lang="en-GB" sz="2400"/>
          </a:p>
          <a:p>
            <a:pPr algn="ctr"/>
            <a:r>
              <a:rPr lang="en-GB" sz="2400"/>
              <a:t>Convention on Cybercrime (ETS. 185):</a:t>
            </a:r>
          </a:p>
          <a:p>
            <a:pPr marL="0" indent="0" algn="ctr">
              <a:buFont typeface="Arial" pitchFamily="34" charset="0"/>
              <a:buNone/>
            </a:pPr>
            <a:r>
              <a:rPr lang="en-GB" sz="2400">
                <a:hlinkClick r:id="rId5"/>
              </a:rPr>
              <a:t>https://www.coe.int/en/web/cybercrime/the-budapest-convention</a:t>
            </a:r>
            <a:endParaRPr lang="en-GB" sz="2400"/>
          </a:p>
          <a:p>
            <a:pPr algn="ctr"/>
            <a:endParaRPr lang="en-GB" sz="2400"/>
          </a:p>
          <a:p>
            <a:pPr algn="ctr"/>
            <a:endParaRPr lang="en-GB" sz="2400" b="1" dirty="0">
              <a:ea typeface="ＭＳ Ｐゴシック" pitchFamily="34" charset="-128"/>
            </a:endParaRPr>
          </a:p>
        </p:txBody>
      </p:sp>
      <p:pic>
        <p:nvPicPr>
          <p:cNvPr id="12" name="Picture 2" descr="C:\Users\B.Stam\Desktop\Logo3rd_270 test.jpg">
            <a:extLst>
              <a:ext uri="{FF2B5EF4-FFF2-40B4-BE49-F238E27FC236}">
                <a16:creationId xmlns:a16="http://schemas.microsoft.com/office/drawing/2014/main" id="{4EC42735-75D3-884A-81EB-FC07A95591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4548" y="417129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13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2400"/>
              <a:t>Resources:</a:t>
            </a:r>
            <a:endParaRPr lang="en-GB" sz="2400">
              <a:hlinkClick r:id="rId4"/>
            </a:endParaRPr>
          </a:p>
          <a:p>
            <a:pPr marL="0" indent="0" algn="ctr">
              <a:buFont typeface="Arial" pitchFamily="34" charset="0"/>
              <a:buNone/>
            </a:pPr>
            <a:r>
              <a:rPr lang="en-GB" sz="2400">
                <a:hlinkClick r:id="rId5"/>
              </a:rPr>
              <a:t>https://www.coe.int/en/web/cybercrime/resources</a:t>
            </a:r>
            <a:endParaRPr lang="en-GB" sz="2400"/>
          </a:p>
          <a:p>
            <a:pPr algn="ctr"/>
            <a:r>
              <a:rPr lang="en-GB" sz="2400"/>
              <a:t>Reports:</a:t>
            </a:r>
          </a:p>
          <a:p>
            <a:pPr marL="0" indent="0" algn="ctr">
              <a:buFont typeface="Arial" pitchFamily="34" charset="0"/>
              <a:buNone/>
            </a:pPr>
            <a:r>
              <a:rPr lang="en-GB" sz="2400">
                <a:hlinkClick r:id="rId6"/>
              </a:rPr>
              <a:t>http://www.coe.int/en/web/cybercrime/all-reports</a:t>
            </a:r>
            <a:endParaRPr lang="en-GB" sz="2400"/>
          </a:p>
          <a:p>
            <a:pPr algn="ctr"/>
            <a:r>
              <a:rPr lang="en-GB" sz="2400"/>
              <a:t>Prevention:</a:t>
            </a:r>
          </a:p>
          <a:p>
            <a:pPr marL="0" indent="0" algn="ctr">
              <a:buFont typeface="Arial" pitchFamily="34" charset="0"/>
              <a:buNone/>
            </a:pPr>
            <a:r>
              <a:rPr lang="en-GB" sz="2400">
                <a:hlinkClick r:id="rId7"/>
              </a:rPr>
              <a:t>http://www.coe.int/en/web/cybercrime/preventing-cybercrime</a:t>
            </a:r>
            <a:endParaRPr lang="en-GB" sz="2400"/>
          </a:p>
          <a:p>
            <a:pPr algn="ctr"/>
            <a:endParaRPr lang="en-GB" sz="2400"/>
          </a:p>
          <a:p>
            <a:pPr algn="ctr"/>
            <a:endParaRPr lang="en-GB" sz="2400"/>
          </a:p>
          <a:p>
            <a:pPr algn="ctr"/>
            <a:endParaRPr lang="en-GB" sz="240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1996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2400" dirty="0"/>
              <a:t>Country Legislation:</a:t>
            </a:r>
          </a:p>
          <a:p>
            <a:pPr marL="0" lvl="0" indent="0" algn="ctr">
              <a:buNone/>
            </a:pPr>
            <a:r>
              <a:rPr lang="en-GB" sz="2400" dirty="0">
                <a:hlinkClick r:id="rId4"/>
              </a:rPr>
              <a:t>https://www.coe.int/en/web/cybercrime/country-profiles</a:t>
            </a:r>
            <a:endParaRPr lang="en-GB" sz="2400" dirty="0"/>
          </a:p>
          <a:p>
            <a:pPr algn="ctr"/>
            <a:r>
              <a:rPr lang="en-GB" sz="2400" dirty="0"/>
              <a:t>Contact Points</a:t>
            </a:r>
          </a:p>
          <a:p>
            <a:pPr algn="ctr"/>
            <a:r>
              <a:rPr lang="en-GB" sz="2400" dirty="0"/>
              <a:t>Protecting children:</a:t>
            </a:r>
          </a:p>
          <a:p>
            <a:pPr algn="ctr"/>
            <a:r>
              <a:rPr lang="en-GB" sz="2400" dirty="0">
                <a:hlinkClick r:id="rId5"/>
              </a:rPr>
              <a:t>https://www.coe.int/en/web/cybercrime/protecting-children</a:t>
            </a:r>
            <a:endParaRPr lang="en-GB" sz="2400" dirty="0"/>
          </a:p>
          <a:p>
            <a:pPr algn="ctr"/>
            <a:endParaRPr lang="en-GB" sz="2400" dirty="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9671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3" descr="Rectangle: Click to edit Master text styles&#10;Second level&#10;Third level&#10;Fourth level&#10;Fifth level">
            <a:extLst>
              <a:ext uri="{FF2B5EF4-FFF2-40B4-BE49-F238E27FC236}">
                <a16:creationId xmlns:a16="http://schemas.microsoft.com/office/drawing/2014/main" id="{F73BB1C8-0DF9-9844-96A2-EB9A2EA36324}"/>
              </a:ext>
            </a:extLst>
          </p:cNvPr>
          <p:cNvSpPr txBox="1">
            <a:spLocks noChangeArrowheads="1"/>
          </p:cNvSpPr>
          <p:nvPr/>
        </p:nvSpPr>
        <p:spPr>
          <a:xfrm>
            <a:off x="457200" y="131411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GB" sz="2400" dirty="0"/>
              <a:t>International Cooperation:</a:t>
            </a:r>
            <a:endParaRPr lang="en-GB" sz="2400" dirty="0">
              <a:hlinkClick r:id="rId4"/>
            </a:endParaRPr>
          </a:p>
          <a:p>
            <a:pPr marL="0" indent="0" algn="ctr">
              <a:buFont typeface="Arial" pitchFamily="34" charset="0"/>
              <a:buNone/>
            </a:pPr>
            <a:r>
              <a:rPr lang="en-GB" sz="2400" dirty="0">
                <a:hlinkClick r:id="rId5"/>
              </a:rPr>
              <a:t>https://www.coe.int/en/web/cybercrime/international-cooperation</a:t>
            </a:r>
            <a:endParaRPr lang="en-GB" sz="2400" dirty="0"/>
          </a:p>
          <a:p>
            <a:pPr algn="ctr"/>
            <a:r>
              <a:rPr lang="en-GB" sz="2400" dirty="0"/>
              <a:t>LEA/ISP Cooperation:</a:t>
            </a:r>
          </a:p>
          <a:p>
            <a:pPr marL="0" indent="0" algn="ctr">
              <a:buFont typeface="Arial" pitchFamily="34" charset="0"/>
              <a:buNone/>
            </a:pPr>
            <a:r>
              <a:rPr lang="en-GB" sz="2400" dirty="0">
                <a:hlinkClick r:id="rId6"/>
              </a:rPr>
              <a:t>https://www.coe.int/en/web/cybercrime/lea-/-isp-cooperation</a:t>
            </a:r>
            <a:endParaRPr lang="en-GB" sz="2400" dirty="0"/>
          </a:p>
          <a:p>
            <a:pPr marL="0" indent="0" algn="ctr">
              <a:buNone/>
            </a:pPr>
            <a:br>
              <a:rPr lang="en-GB" sz="2400" b="1" dirty="0"/>
            </a:br>
            <a:endParaRPr lang="en-GB" sz="2400" dirty="0"/>
          </a:p>
          <a:p>
            <a:pPr algn="ctr"/>
            <a:endParaRPr lang="en-GB" sz="2400" b="1" dirty="0">
              <a:ea typeface="ＭＳ Ｐゴシック" pitchFamily="34" charset="-128"/>
            </a:endParaRPr>
          </a:p>
        </p:txBody>
      </p:sp>
      <p:pic>
        <p:nvPicPr>
          <p:cNvPr id="16" name="Picture 2" descr="C:\Users\B.Stam\Desktop\Logo3rd_270 test.jpg">
            <a:extLst>
              <a:ext uri="{FF2B5EF4-FFF2-40B4-BE49-F238E27FC236}">
                <a16:creationId xmlns:a16="http://schemas.microsoft.com/office/drawing/2014/main" id="{7A451420-867F-934B-8F21-47E92BDFCA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36565" y="473147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6031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9" name="Picture 2">
            <a:extLst>
              <a:ext uri="{FF2B5EF4-FFF2-40B4-BE49-F238E27FC236}">
                <a16:creationId xmlns:a16="http://schemas.microsoft.com/office/drawing/2014/main" id="{225457D2-20D5-F04C-8DB2-B3D625D970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94204"/>
            <a:ext cx="9144000" cy="5585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92516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2" descr="C:\Users\B.Stam\Desktop\Centralops.jpg">
            <a:extLst>
              <a:ext uri="{FF2B5EF4-FFF2-40B4-BE49-F238E27FC236}">
                <a16:creationId xmlns:a16="http://schemas.microsoft.com/office/drawing/2014/main" id="{2FB11E50-A076-4F4F-A5D3-8BADFA982F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5595" y="894205"/>
            <a:ext cx="7272809" cy="293819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B.Stam\Desktop\Centralops2.jpg">
            <a:extLst>
              <a:ext uri="{FF2B5EF4-FFF2-40B4-BE49-F238E27FC236}">
                <a16:creationId xmlns:a16="http://schemas.microsoft.com/office/drawing/2014/main" id="{6EDDA247-AFCE-D543-97B1-B3647D96BC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570" y="3836481"/>
            <a:ext cx="7246348" cy="2716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95656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Existing supporting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6" name="Picture 3" descr="C:\Users\B.Stam\Desktop\24-7 list.jpg">
            <a:extLst>
              <a:ext uri="{FF2B5EF4-FFF2-40B4-BE49-F238E27FC236}">
                <a16:creationId xmlns:a16="http://schemas.microsoft.com/office/drawing/2014/main" id="{1584D515-910E-EE41-BF7D-BF6706E48F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32779"/>
            <a:ext cx="9144000" cy="5869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8625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Recommendations and</a:t>
            </a:r>
          </a:p>
          <a:p>
            <a:pPr algn="r"/>
            <a:r>
              <a:rPr lang="en-GB" sz="3200" b="1" dirty="0"/>
              <a:t>existing support tools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148928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Mutual Legal Assistance </a:t>
            </a:r>
          </a:p>
          <a:p>
            <a:pPr marL="0" indent="0" algn="r">
              <a:buFont typeface="Arial" charset="0"/>
              <a:buNone/>
              <a:defRPr/>
            </a:pPr>
            <a:r>
              <a:rPr lang="en-GB" sz="3200" b="1" dirty="0">
                <a:solidFill>
                  <a:schemeClr val="bg1"/>
                </a:solidFill>
              </a:rPr>
              <a:t>Procedures and Practice</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12235" y="2544918"/>
            <a:ext cx="8525021" cy="1372683"/>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pPr algn="ctr" eaLnBrk="1" hangingPunct="1">
              <a:lnSpc>
                <a:spcPct val="80000"/>
              </a:lnSpc>
            </a:pPr>
            <a:endParaRPr lang="en-GB" sz="3200" b="1" dirty="0">
              <a:ea typeface="ＭＳ Ｐゴシック" charset="0"/>
            </a:endParaRPr>
          </a:p>
          <a:p>
            <a:pPr algn="ctr"/>
            <a:r>
              <a:rPr lang="en-GB" sz="3200" b="1" dirty="0"/>
              <a:t>Summary</a:t>
            </a:r>
          </a:p>
        </p:txBody>
      </p:sp>
    </p:spTree>
    <p:extLst>
      <p:ext uri="{BB962C8B-B14F-4D97-AF65-F5344CB8AC3E}">
        <p14:creationId xmlns:p14="http://schemas.microsoft.com/office/powerpoint/2010/main" val="29759357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5355312"/>
          </a:xfrm>
          <a:prstGeom prst="rect">
            <a:avLst/>
          </a:prstGeom>
        </p:spPr>
        <p:txBody>
          <a:bodyPr>
            <a:spAutoFit/>
          </a:bodyPr>
          <a:lstStyle/>
          <a:p>
            <a:pPr marL="285750" lvl="1" indent="-285750">
              <a:buFont typeface="Wingdings" pitchFamily="2" charset="2"/>
              <a:buChar char="Ø"/>
            </a:pPr>
            <a:r>
              <a:rPr lang="en-GB" b="1" dirty="0"/>
              <a:t>Direct transmission between judicial authorities</a:t>
            </a:r>
            <a:endParaRPr lang="en-GB" dirty="0"/>
          </a:p>
          <a:p>
            <a:pPr marL="285750" lvl="1" indent="-285750">
              <a:buFont typeface="Wingdings" pitchFamily="2" charset="2"/>
              <a:buChar char="Ø"/>
            </a:pPr>
            <a:r>
              <a:rPr lang="en-GB" b="1" dirty="0"/>
              <a:t>Transmission between central authorities</a:t>
            </a:r>
            <a:endParaRPr lang="en-GB" dirty="0"/>
          </a:p>
          <a:p>
            <a:pPr marL="342900" lvl="1" indent="-342900">
              <a:buFont typeface="Wingdings" pitchFamily="2" charset="2"/>
              <a:buChar char="Ø"/>
            </a:pPr>
            <a:r>
              <a:rPr lang="en-GB" b="1" dirty="0"/>
              <a:t>Diplomatic channels Interpol channel Expedited communications Channels which support MLA</a:t>
            </a:r>
          </a:p>
          <a:p>
            <a:pPr marL="285750" lvl="2" indent="-285750">
              <a:buFont typeface="Wingdings" pitchFamily="2" charset="2"/>
              <a:buChar char="Ø"/>
            </a:pPr>
            <a:r>
              <a:rPr lang="en-GB" b="1" dirty="0"/>
              <a:t>spontaneous information exchange Channels which support exchange of best practice in cybercrime and obtaining of e-evidence</a:t>
            </a:r>
            <a:endParaRPr lang="en-GB" dirty="0"/>
          </a:p>
          <a:p>
            <a:pPr marL="285750" lvl="2" indent="-285750">
              <a:buFont typeface="Wingdings" pitchFamily="2" charset="2"/>
              <a:buChar char="Ø"/>
            </a:pPr>
            <a:r>
              <a:rPr lang="en-GB" b="1" dirty="0"/>
              <a:t>Form of the request</a:t>
            </a:r>
            <a:r>
              <a:rPr lang="en-GB" dirty="0"/>
              <a:t>: </a:t>
            </a:r>
            <a:r>
              <a:rPr lang="en-GB" b="1" dirty="0"/>
              <a:t>Content of the request</a:t>
            </a:r>
            <a:r>
              <a:rPr lang="en-GB" dirty="0"/>
              <a:t>: </a:t>
            </a:r>
            <a:r>
              <a:rPr lang="en-GB" b="1" dirty="0"/>
              <a:t>Application of domestic law</a:t>
            </a:r>
          </a:p>
          <a:p>
            <a:pPr marL="285750" lvl="2" indent="-285750">
              <a:buFont typeface="Wingdings" pitchFamily="2" charset="2"/>
              <a:buChar char="Ø"/>
            </a:pPr>
            <a:r>
              <a:rPr lang="en-GB" b="1" dirty="0"/>
              <a:t>On requesting side On requested side</a:t>
            </a:r>
          </a:p>
          <a:p>
            <a:pPr marL="285750" lvl="2" indent="-285750">
              <a:buFont typeface="Wingdings" pitchFamily="2" charset="2"/>
              <a:buChar char="Ø"/>
            </a:pPr>
            <a:r>
              <a:rPr lang="en-GB" b="1" dirty="0"/>
              <a:t>T-CY Assessment</a:t>
            </a:r>
          </a:p>
          <a:p>
            <a:pPr marL="285750" lvl="2" indent="-285750">
              <a:buFont typeface="Wingdings" pitchFamily="2" charset="2"/>
              <a:buChar char="Ø"/>
            </a:pPr>
            <a:r>
              <a:rPr lang="en-GB" b="1" dirty="0"/>
              <a:t>Solutions provided by capacity building projects of the Council of Europe</a:t>
            </a:r>
            <a:endParaRPr lang="en-GB"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632311"/>
          </a:xfrm>
          <a:prstGeom prst="rect">
            <a:avLst/>
          </a:prstGeom>
        </p:spPr>
        <p:txBody>
          <a:bodyPr>
            <a:spAutoFit/>
          </a:bodyPr>
          <a:lstStyle/>
          <a:p>
            <a:pPr marL="342900" indent="-342900">
              <a:buFont typeface="Wingdings" pitchFamily="2" charset="2"/>
              <a:buChar char="Ø"/>
            </a:pPr>
            <a:r>
              <a:rPr lang="en-GB" b="1" dirty="0"/>
              <a:t>Basic level of the Mutual Legal Assistance – Treaties</a:t>
            </a:r>
          </a:p>
          <a:p>
            <a:pPr marL="342900" indent="-342900">
              <a:buFont typeface="Wingdings" pitchFamily="2" charset="2"/>
              <a:buChar char="Ø"/>
            </a:pPr>
            <a:r>
              <a:rPr lang="en-GB" b="1" dirty="0"/>
              <a:t>International Treaties: Conventions</a:t>
            </a:r>
          </a:p>
          <a:p>
            <a:pPr marL="342900" indent="-342900">
              <a:buFont typeface="Wingdings" pitchFamily="2" charset="2"/>
              <a:buChar char="Ø"/>
            </a:pPr>
            <a:r>
              <a:rPr lang="en-GB" b="1" dirty="0"/>
              <a:t>Convention on Cybercrime from 2001 (ETS 185)</a:t>
            </a:r>
          </a:p>
          <a:p>
            <a:pPr marL="342900" indent="-342900">
              <a:buFont typeface="Wingdings" pitchFamily="2" charset="2"/>
              <a:buChar char="Ø"/>
            </a:pPr>
            <a:r>
              <a:rPr lang="en-GB" b="1" dirty="0"/>
              <a:t>Standards on international co-operation pertaining to cybercrime and e-evidence</a:t>
            </a:r>
            <a:endParaRPr lang="en-GB" dirty="0"/>
          </a:p>
          <a:p>
            <a:pPr indent="-342900">
              <a:buFont typeface="Wingdings" pitchFamily="2" charset="2"/>
              <a:buChar char="Ø"/>
            </a:pPr>
            <a:r>
              <a:rPr lang="en-GB" b="1" dirty="0" err="1"/>
              <a:t>CoE</a:t>
            </a:r>
            <a:r>
              <a:rPr lang="en-GB" b="1" dirty="0"/>
              <a:t> Cybercrime Convention</a:t>
            </a:r>
          </a:p>
          <a:p>
            <a:pPr indent="-342900">
              <a:buFont typeface="Wingdings" pitchFamily="2" charset="2"/>
              <a:buChar char="Ø"/>
            </a:pPr>
            <a:r>
              <a:rPr lang="en-GB" b="1" dirty="0"/>
              <a:t>FUTURE standards on international</a:t>
            </a:r>
          </a:p>
          <a:p>
            <a:pPr indent="-342900">
              <a:buFont typeface="Wingdings" pitchFamily="2" charset="2"/>
              <a:buChar char="Ø"/>
            </a:pPr>
            <a:r>
              <a:rPr lang="en-GB" b="1" dirty="0"/>
              <a:t>co-operation </a:t>
            </a:r>
            <a:r>
              <a:rPr lang="en-GB" b="1"/>
              <a:t>pertaining to</a:t>
            </a:r>
          </a:p>
          <a:p>
            <a:pPr indent="-342900">
              <a:buFont typeface="Wingdings" pitchFamily="2" charset="2"/>
              <a:buChar char="Ø"/>
            </a:pPr>
            <a:r>
              <a:rPr lang="en-GB" b="1"/>
              <a:t>cybercrime </a:t>
            </a:r>
            <a:r>
              <a:rPr lang="en-GB" b="1" dirty="0"/>
              <a:t>and e-evidence</a:t>
            </a:r>
            <a:endParaRPr lang="en-GB" dirty="0"/>
          </a:p>
          <a:p>
            <a:pPr marL="342900" indent="-342900">
              <a:buFont typeface="Wingdings" pitchFamily="2" charset="2"/>
              <a:buChar char="Ø"/>
            </a:pPr>
            <a:r>
              <a:rPr lang="en-GB" b="1" dirty="0" err="1"/>
              <a:t>CoE</a:t>
            </a:r>
            <a:r>
              <a:rPr lang="en-GB" b="1" dirty="0"/>
              <a:t> Cybercrime Convention 2</a:t>
            </a:r>
            <a:r>
              <a:rPr lang="en-GB" b="1" baseline="30000" dirty="0"/>
              <a:t>nd</a:t>
            </a:r>
            <a:r>
              <a:rPr lang="en-GB" b="1" dirty="0"/>
              <a:t> Additional Protocol</a:t>
            </a:r>
          </a:p>
          <a:p>
            <a:pPr marL="342900" indent="-342900">
              <a:buFont typeface="Wingdings" pitchFamily="2" charset="2"/>
              <a:buChar char="Ø"/>
            </a:pPr>
            <a:r>
              <a:rPr lang="en-GB" b="1" dirty="0"/>
              <a:t>Bilateral treaties advantages</a:t>
            </a:r>
            <a:endParaRPr lang="en-GB" dirty="0"/>
          </a:p>
          <a:p>
            <a:pPr marL="0" lvl="1" indent="-342900">
              <a:buFont typeface="Wingdings" pitchFamily="2" charset="2"/>
              <a:buChar char="Ø"/>
            </a:pPr>
            <a:r>
              <a:rPr lang="en-GB" b="1" dirty="0"/>
              <a:t>Mutual Legal Assistance channels</a:t>
            </a:r>
            <a:endParaRPr lang="en-GB" dirty="0"/>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dirty="0"/>
          </a:p>
        </p:txBody>
      </p:sp>
    </p:spTree>
    <p:extLst>
      <p:ext uri="{BB962C8B-B14F-4D97-AF65-F5344CB8AC3E}">
        <p14:creationId xmlns:p14="http://schemas.microsoft.com/office/powerpoint/2010/main" val="78442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336330" cy="5509200"/>
          </a:xfrm>
          <a:prstGeom prst="rect">
            <a:avLst/>
          </a:prstGeom>
        </p:spPr>
        <p:txBody>
          <a:bodyPr wrap="square">
            <a:spAutoFit/>
          </a:bodyPr>
          <a:lstStyle/>
          <a:p>
            <a:pPr marL="342900" indent="-342900">
              <a:buFont typeface="Wingdings" pitchFamily="2" charset="2"/>
              <a:buChar char="ü"/>
            </a:pPr>
            <a:r>
              <a:rPr lang="en-GB" sz="2200" b="1" dirty="0"/>
              <a:t>Bilateral treaties advantages</a:t>
            </a:r>
            <a:r>
              <a:rPr lang="en-GB" sz="2200" dirty="0"/>
              <a:t>:</a:t>
            </a:r>
          </a:p>
          <a:p>
            <a:pPr marL="342900" indent="-342900">
              <a:buFont typeface="Arial" panose="020B0604020202020204" pitchFamily="34" charset="0"/>
              <a:buChar char="•"/>
            </a:pPr>
            <a:r>
              <a:rPr lang="en-GB" sz="2200" dirty="0"/>
              <a:t>specifically tailored to meet needs of the parties,</a:t>
            </a:r>
          </a:p>
          <a:p>
            <a:pPr marL="342900" indent="-342900">
              <a:buFont typeface="Arial" panose="020B0604020202020204" pitchFamily="34" charset="0"/>
              <a:buChar char="•"/>
            </a:pPr>
            <a:r>
              <a:rPr lang="en-GB" sz="2200" dirty="0"/>
              <a:t>promotion of  mutual trust</a:t>
            </a:r>
          </a:p>
          <a:p>
            <a:endParaRPr lang="en-GB" sz="2200" dirty="0"/>
          </a:p>
          <a:p>
            <a:pPr marL="342900" indent="-342900">
              <a:buFont typeface="Wingdings" pitchFamily="2" charset="2"/>
              <a:buChar char="§"/>
            </a:pPr>
            <a:r>
              <a:rPr lang="en-GB" sz="2200" b="1" dirty="0"/>
              <a:t>Disadvantages</a:t>
            </a:r>
            <a:r>
              <a:rPr lang="en-GB" sz="2200" dirty="0"/>
              <a:t>:</a:t>
            </a:r>
          </a:p>
          <a:p>
            <a:pPr marL="342900" indent="-342900">
              <a:buFont typeface="Arial" panose="020B0604020202020204" pitchFamily="34" charset="0"/>
              <a:buChar char="•"/>
            </a:pPr>
            <a:r>
              <a:rPr lang="en-GB" sz="2200" dirty="0"/>
              <a:t>resource intensive to negotiate and on an ongoing basis</a:t>
            </a:r>
          </a:p>
          <a:p>
            <a:endParaRPr lang="en-GB" sz="2200" dirty="0"/>
          </a:p>
          <a:p>
            <a:pPr marL="342900" indent="-342900">
              <a:buFont typeface="Wingdings" pitchFamily="2" charset="2"/>
              <a:buChar char="Ø"/>
            </a:pPr>
            <a:r>
              <a:rPr lang="en-GB" sz="2200" b="1" dirty="0"/>
              <a:t>Need for multilateral instruments </a:t>
            </a:r>
            <a:r>
              <a:rPr lang="en-GB" sz="2200" dirty="0"/>
              <a:t>(regional and international) to enable states to cooperate whilst not affecting existing bilateral or other arrangements</a:t>
            </a:r>
          </a:p>
        </p:txBody>
      </p:sp>
      <p:sp>
        <p:nvSpPr>
          <p:cNvPr id="7" name="Rectangle 6">
            <a:extLst>
              <a:ext uri="{FF2B5EF4-FFF2-40B4-BE49-F238E27FC236}">
                <a16:creationId xmlns:a16="http://schemas.microsoft.com/office/drawing/2014/main" id="{1CAE5D1B-C7CD-DD44-B0C3-576B01C85806}"/>
              </a:ext>
            </a:extLst>
          </p:cNvPr>
          <p:cNvSpPr/>
          <p:nvPr/>
        </p:nvSpPr>
        <p:spPr>
          <a:xfrm>
            <a:off x="82776" y="1120348"/>
            <a:ext cx="4153540" cy="4832092"/>
          </a:xfrm>
          <a:prstGeom prst="rect">
            <a:avLst/>
          </a:prstGeom>
        </p:spPr>
        <p:txBody>
          <a:bodyPr wrap="square">
            <a:spAutoFit/>
          </a:bodyPr>
          <a:lstStyle/>
          <a:p>
            <a:pPr marL="342900" indent="-342900">
              <a:buFont typeface="Wingdings" pitchFamily="2" charset="2"/>
              <a:buChar char="Ø"/>
            </a:pPr>
            <a:r>
              <a:rPr lang="en-GB" sz="2200" b="1" dirty="0"/>
              <a:t>Basic level of the Mutual Legal Assistance – Treaties</a:t>
            </a:r>
          </a:p>
          <a:p>
            <a:pPr marL="342900" indent="-342900">
              <a:buFont typeface="Wingdings" pitchFamily="2" charset="2"/>
              <a:buChar char="Ø"/>
            </a:pPr>
            <a:endParaRPr lang="en-GB" sz="2200" dirty="0"/>
          </a:p>
          <a:p>
            <a:pPr marL="342900" indent="-342900">
              <a:buFont typeface="Wingdings" pitchFamily="2" charset="2"/>
              <a:buChar char="ü"/>
            </a:pPr>
            <a:r>
              <a:rPr lang="en-GB" sz="2200" b="1" dirty="0"/>
              <a:t>Types</a:t>
            </a:r>
            <a:r>
              <a:rPr lang="en-GB" sz="2200" dirty="0"/>
              <a:t>: </a:t>
            </a:r>
            <a:r>
              <a:rPr lang="en-GB" sz="2200" i="1" dirty="0"/>
              <a:t>bilateral</a:t>
            </a:r>
            <a:r>
              <a:rPr lang="en-GB" sz="2200" dirty="0"/>
              <a:t>, </a:t>
            </a:r>
            <a:r>
              <a:rPr lang="en-GB" sz="2200" i="1" dirty="0"/>
              <a:t>multilateral </a:t>
            </a:r>
            <a:r>
              <a:rPr lang="en-GB" sz="2200" dirty="0"/>
              <a:t>(regional), </a:t>
            </a:r>
            <a:r>
              <a:rPr lang="en-GB" sz="2200" i="1" dirty="0"/>
              <a:t>International</a:t>
            </a:r>
          </a:p>
          <a:p>
            <a:pPr marL="342900" indent="-342900">
              <a:buFont typeface="Wingdings" pitchFamily="2" charset="2"/>
              <a:buChar char="Ø"/>
            </a:pPr>
            <a:endParaRPr lang="en-GB" sz="2200" dirty="0"/>
          </a:p>
          <a:p>
            <a:pPr marL="342900" indent="-342900">
              <a:buFont typeface="Wingdings" pitchFamily="2" charset="2"/>
              <a:buChar char="Ø"/>
            </a:pPr>
            <a:r>
              <a:rPr lang="en-GB" sz="2200" b="1" dirty="0"/>
              <a:t>Reasons </a:t>
            </a:r>
            <a:r>
              <a:rPr lang="en-GB" sz="2200" dirty="0"/>
              <a:t>why states resort to treaty based MLA arrangements: </a:t>
            </a:r>
          </a:p>
          <a:p>
            <a:pPr marL="342900" indent="-342900">
              <a:buFont typeface="Arial" panose="020B0604020202020204" pitchFamily="34" charset="0"/>
              <a:buChar char="•"/>
            </a:pPr>
            <a:r>
              <a:rPr lang="en-GB" sz="2200" dirty="0"/>
              <a:t>International law principles – unenforceable</a:t>
            </a:r>
          </a:p>
          <a:p>
            <a:pPr marL="342900" indent="-342900">
              <a:buFont typeface="Arial" panose="020B0604020202020204" pitchFamily="34" charset="0"/>
              <a:buChar char="•"/>
            </a:pPr>
            <a:r>
              <a:rPr lang="en-GB" sz="2200" dirty="0"/>
              <a:t>Need for certainty &amp; creation of binding obligations. </a:t>
            </a:r>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Mutual Legal Assistance Procedures </a:t>
            </a:r>
          </a:p>
          <a:p>
            <a:pPr marL="0" indent="0" algn="r">
              <a:buFont typeface="Arial" charset="0"/>
              <a:buNone/>
              <a:defRPr/>
            </a:pPr>
            <a:r>
              <a:rPr lang="en-GB" sz="3200" b="1" dirty="0">
                <a:solidFill>
                  <a:schemeClr val="bg1"/>
                </a:solidFill>
              </a:rPr>
              <a:t>and Practice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694420" y="1120348"/>
            <a:ext cx="4572000" cy="4832092"/>
          </a:xfrm>
          <a:prstGeom prst="rect">
            <a:avLst/>
          </a:prstGeom>
        </p:spPr>
        <p:txBody>
          <a:bodyPr>
            <a:spAutoFit/>
          </a:bodyPr>
          <a:lstStyle/>
          <a:p>
            <a:pPr marL="342900" indent="-342900">
              <a:buFont typeface="Arial" panose="020B0604020202020204" pitchFamily="34" charset="0"/>
              <a:buChar char="•"/>
            </a:pPr>
            <a:r>
              <a:rPr lang="en-GB" sz="2200" dirty="0"/>
              <a:t>requires provision by parties of the “widest measure” of MLA subject to limited grounds for refusal</a:t>
            </a:r>
          </a:p>
          <a:p>
            <a:pPr marL="342900" indent="-342900">
              <a:buFont typeface="Arial" panose="020B0604020202020204" pitchFamily="34" charset="0"/>
              <a:buChar char="•"/>
            </a:pPr>
            <a:r>
              <a:rPr lang="en-GB" sz="2200" dirty="0"/>
              <a:t>defined the scope of assistance available (substantially extended in 2</a:t>
            </a:r>
            <a:r>
              <a:rPr lang="en-GB" sz="2200" baseline="30000" dirty="0"/>
              <a:t>nd</a:t>
            </a:r>
            <a:r>
              <a:rPr lang="en-GB" sz="2200" dirty="0"/>
              <a:t> Protocol) subject to specific declaration of dual criminality / application of domestic law</a:t>
            </a:r>
          </a:p>
          <a:p>
            <a:pPr marL="342900" indent="-342900">
              <a:buFont typeface="Arial" panose="020B0604020202020204" pitchFamily="34" charset="0"/>
              <a:buChar char="•"/>
            </a:pPr>
            <a:r>
              <a:rPr lang="en-GB" sz="2200" b="1" dirty="0"/>
              <a:t>direct cooperation between competent MLA cooperation authorities </a:t>
            </a:r>
            <a:r>
              <a:rPr lang="en-GB" sz="2200" dirty="0"/>
              <a:t>(prosecutions and courts) </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170646"/>
          </a:xfrm>
          <a:prstGeom prst="rect">
            <a:avLst/>
          </a:prstGeom>
        </p:spPr>
        <p:txBody>
          <a:bodyPr>
            <a:spAutoFit/>
          </a:bodyPr>
          <a:lstStyle/>
          <a:p>
            <a:pPr marL="342900" indent="-342900">
              <a:buFont typeface="Wingdings" pitchFamily="2" charset="2"/>
              <a:buChar char="Ø"/>
            </a:pPr>
            <a:r>
              <a:rPr lang="en-GB" sz="2200" b="1" dirty="0"/>
              <a:t>International Treaties: Conventions</a:t>
            </a:r>
          </a:p>
          <a:p>
            <a:pPr marL="342900" indent="-342900">
              <a:buFont typeface="Wingdings" pitchFamily="2" charset="2"/>
              <a:buChar char="Ø"/>
            </a:pPr>
            <a:endParaRPr lang="en-GB" sz="2200" b="1" dirty="0"/>
          </a:p>
          <a:p>
            <a:pPr marL="342900" indent="-342900">
              <a:buFont typeface="Wingdings" pitchFamily="2" charset="2"/>
              <a:buChar char="Ø"/>
            </a:pPr>
            <a:r>
              <a:rPr lang="en-GB" sz="2200" b="1" dirty="0"/>
              <a:t>Council of Europe examples</a:t>
            </a:r>
            <a:r>
              <a:rPr lang="en-GB" sz="2200" dirty="0"/>
              <a:t>:</a:t>
            </a:r>
          </a:p>
          <a:p>
            <a:pPr marL="342900" indent="-342900">
              <a:buFont typeface="Wingdings" pitchFamily="2" charset="2"/>
              <a:buChar char="Ø"/>
            </a:pPr>
            <a:endParaRPr lang="en-GB" sz="2200" dirty="0"/>
          </a:p>
          <a:p>
            <a:pPr marL="342900" indent="-342900">
              <a:buFont typeface="Wingdings" pitchFamily="2" charset="2"/>
              <a:buChar char="ü"/>
            </a:pPr>
            <a:r>
              <a:rPr lang="en-GB" sz="2200" b="1" dirty="0"/>
              <a:t>European Convention on Mutual Assistance in Criminal Matters from 1959 </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en-GB" sz="2200" dirty="0"/>
              <a:t>two additional Protocols in 1978 and 2001</a:t>
            </a:r>
          </a:p>
          <a:p>
            <a:pPr marL="342900" indent="-342900">
              <a:buFont typeface="Arial" panose="020B0604020202020204" pitchFamily="34" charset="0"/>
              <a:buChar char="•"/>
            </a:pPr>
            <a:r>
              <a:rPr lang="en-GB" sz="2200" dirty="0"/>
              <a:t>key points: first significant multilateral MLA instrument in respect of criminal offences</a:t>
            </a:r>
          </a:p>
          <a:p>
            <a:endParaRPr lang="en-GB" sz="2200" dirty="0"/>
          </a:p>
        </p:txBody>
      </p:sp>
    </p:spTree>
    <p:extLst>
      <p:ext uri="{BB962C8B-B14F-4D97-AF65-F5344CB8AC3E}">
        <p14:creationId xmlns:p14="http://schemas.microsoft.com/office/powerpoint/2010/main" val="3053593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Instruments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buFont typeface="Wingdings" pitchFamily="2" charset="2"/>
              <a:buChar char="ü"/>
            </a:pPr>
            <a:r>
              <a:rPr lang="en-GB" sz="2200" b="1" dirty="0"/>
              <a:t>Convention on Cybercrime from 2001 (ETS 185)</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en-GB" sz="2200" b="1" dirty="0"/>
              <a:t>Additional Protocol </a:t>
            </a:r>
            <a:r>
              <a:rPr lang="en-GB" sz="2200" dirty="0"/>
              <a:t>concerning criminalisation of acts of a racist and xenophobic nature committed through computer systems (ETS 189 from 2003)</a:t>
            </a:r>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r>
              <a:rPr lang="en-GB" sz="2200" b="1" dirty="0"/>
              <a:t>Second Additional Protocol </a:t>
            </a:r>
            <a:r>
              <a:rPr lang="en-GB" sz="2200" dirty="0"/>
              <a:t>concerning enhancement of the Mutual Legal Assistance in Cybercrime Matters – </a:t>
            </a:r>
            <a:r>
              <a:rPr lang="en-GB" sz="2200" b="1" dirty="0">
                <a:solidFill>
                  <a:srgbClr val="FF0000"/>
                </a:solidFill>
              </a:rPr>
              <a:t>work in progress</a:t>
            </a:r>
          </a:p>
        </p:txBody>
      </p:sp>
      <p:sp>
        <p:nvSpPr>
          <p:cNvPr id="6" name="Rectangle 5">
            <a:extLst>
              <a:ext uri="{FF2B5EF4-FFF2-40B4-BE49-F238E27FC236}">
                <a16:creationId xmlns:a16="http://schemas.microsoft.com/office/drawing/2014/main" id="{581799B2-487B-EB49-9EBA-A92793CD9DF2}"/>
              </a:ext>
            </a:extLst>
          </p:cNvPr>
          <p:cNvSpPr/>
          <p:nvPr/>
        </p:nvSpPr>
        <p:spPr>
          <a:xfrm>
            <a:off x="4572000" y="1130899"/>
            <a:ext cx="4572000" cy="1107996"/>
          </a:xfrm>
          <a:prstGeom prst="rect">
            <a:avLst/>
          </a:prstGeom>
        </p:spPr>
        <p:txBody>
          <a:bodyPr>
            <a:spAutoFit/>
          </a:bodyPr>
          <a:lstStyle/>
          <a:p>
            <a:pPr marL="342900" indent="-342900">
              <a:buFont typeface="Arial" panose="020B0604020202020204" pitchFamily="34" charset="0"/>
              <a:buChar char="•"/>
            </a:pPr>
            <a:r>
              <a:rPr lang="en-GB" sz="2200" dirty="0"/>
              <a:t>today only Convention which includes both substantive, procedural and MLA provisions</a:t>
            </a:r>
          </a:p>
        </p:txBody>
      </p:sp>
      <p:pic>
        <p:nvPicPr>
          <p:cNvPr id="1026" name="Picture 2" descr="Accession by Chile to the Budapest Convention on Cybercrime - T-CY News">
            <a:hlinkClick r:id="rId4"/>
            <a:extLst>
              <a:ext uri="{FF2B5EF4-FFF2-40B4-BE49-F238E27FC236}">
                <a16:creationId xmlns:a16="http://schemas.microsoft.com/office/drawing/2014/main" id="{F0CBE0EB-1629-4534-AE69-B038AC29D4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7464" y="3065268"/>
            <a:ext cx="3789328" cy="213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603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3542" y="825546"/>
            <a:ext cx="4572000" cy="5847755"/>
          </a:xfrm>
          <a:prstGeom prst="rect">
            <a:avLst/>
          </a:prstGeom>
        </p:spPr>
        <p:txBody>
          <a:bodyPr>
            <a:spAutoFit/>
          </a:bodyPr>
          <a:lstStyle/>
          <a:p>
            <a:pPr marL="342900" indent="-342900" algn="just">
              <a:buFont typeface="Wingdings" panose="05000000000000000000" pitchFamily="2" charset="2"/>
              <a:buChar char="Ø"/>
            </a:pPr>
            <a:r>
              <a:rPr lang="en-GB" sz="2200" b="1" dirty="0"/>
              <a:t>Standards on international co-operation pertaining to cybercrime and e-evidence</a:t>
            </a:r>
          </a:p>
          <a:p>
            <a:pPr>
              <a:buNone/>
            </a:pPr>
            <a:endParaRPr lang="en-GB" sz="2200" dirty="0"/>
          </a:p>
          <a:p>
            <a:pPr indent="-342900">
              <a:buFont typeface="Wingdings" pitchFamily="2" charset="2"/>
              <a:buChar char="ü"/>
            </a:pPr>
            <a:r>
              <a:rPr lang="en-GB" sz="2200" b="1" dirty="0" err="1"/>
              <a:t>CoE</a:t>
            </a:r>
            <a:r>
              <a:rPr lang="en-GB" sz="2200" b="1" dirty="0"/>
              <a:t> Cybercrime Convention</a:t>
            </a:r>
            <a:r>
              <a:rPr lang="en-GB" sz="2200" dirty="0"/>
              <a:t>:</a:t>
            </a:r>
          </a:p>
          <a:p>
            <a:pPr indent="-342900">
              <a:buFont typeface="Wingdings" pitchFamily="2" charset="2"/>
              <a:buChar char="ü"/>
            </a:pPr>
            <a:endParaRPr lang="en-GB" sz="2200" dirty="0"/>
          </a:p>
          <a:p>
            <a:pPr marL="342900" indent="-342900" algn="just">
              <a:buFont typeface="Arial" panose="020B0604020202020204" pitchFamily="34" charset="0"/>
              <a:buChar char="•"/>
            </a:pPr>
            <a:r>
              <a:rPr lang="en-GB" sz="2200" dirty="0"/>
              <a:t>transmission through central authorities (direct transmission option in 2</a:t>
            </a:r>
            <a:r>
              <a:rPr lang="en-GB" sz="2200" baseline="30000" dirty="0"/>
              <a:t>nd</a:t>
            </a:r>
            <a:r>
              <a:rPr lang="en-GB" sz="2200" dirty="0"/>
              <a:t> Protocol)</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en-GB" sz="2200" dirty="0"/>
              <a:t>existing grounds for refusal (more restricted in Article 27)</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en-GB" sz="2200" dirty="0"/>
              <a:t>dual criminality (where it applies) to be flexibly interpreted on a conduct basis rather than matching the offences</a:t>
            </a:r>
          </a:p>
        </p:txBody>
      </p:sp>
      <p:sp>
        <p:nvSpPr>
          <p:cNvPr id="6" name="Rectangle 5">
            <a:extLst>
              <a:ext uri="{FF2B5EF4-FFF2-40B4-BE49-F238E27FC236}">
                <a16:creationId xmlns:a16="http://schemas.microsoft.com/office/drawing/2014/main" id="{581799B2-487B-EB49-9EBA-A92793CD9DF2}"/>
              </a:ext>
            </a:extLst>
          </p:cNvPr>
          <p:cNvSpPr/>
          <p:nvPr/>
        </p:nvSpPr>
        <p:spPr>
          <a:xfrm>
            <a:off x="4746377" y="952123"/>
            <a:ext cx="4256787" cy="2462213"/>
          </a:xfrm>
          <a:prstGeom prst="rect">
            <a:avLst/>
          </a:prstGeom>
        </p:spPr>
        <p:txBody>
          <a:bodyPr wrap="square">
            <a:spAutoFit/>
          </a:bodyPr>
          <a:lstStyle/>
          <a:p>
            <a:pPr marL="342900" lvl="1" indent="-342900" algn="just">
              <a:buFont typeface="Arial" panose="020B0604020202020204" pitchFamily="34" charset="0"/>
              <a:buChar char="•"/>
            </a:pPr>
            <a:r>
              <a:rPr lang="en-GB" sz="2200" dirty="0"/>
              <a:t>parties are required to implement and extend specific forms of cooperation (procedural measures) by way of MLA in relation to stored computer data – Articles 29 – 35;  </a:t>
            </a:r>
          </a:p>
        </p:txBody>
      </p:sp>
      <p:pic>
        <p:nvPicPr>
          <p:cNvPr id="5" name="Picture 2" descr="Protecting you and your rights: the Budapest Convention on Cybercrime  fifteen years on - Newsroom">
            <a:hlinkClick r:id="rId4"/>
            <a:extLst>
              <a:ext uri="{FF2B5EF4-FFF2-40B4-BE49-F238E27FC236}">
                <a16:creationId xmlns:a16="http://schemas.microsoft.com/office/drawing/2014/main" id="{07034707-8A72-45DA-A233-E40DF41425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672" y="4178905"/>
            <a:ext cx="2857500"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702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Standards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339923"/>
          </a:xfrm>
          <a:prstGeom prst="rect">
            <a:avLst/>
          </a:prstGeom>
        </p:spPr>
        <p:txBody>
          <a:bodyPr>
            <a:spAutoFit/>
          </a:bodyPr>
          <a:lstStyle/>
          <a:p>
            <a:pPr marL="342900" indent="-342900" algn="just">
              <a:buFont typeface="Wingdings" pitchFamily="2" charset="2"/>
              <a:buChar char="Ø"/>
            </a:pPr>
            <a:r>
              <a:rPr lang="en-GB" sz="2200" b="1" dirty="0"/>
              <a:t>Standards on international co-operation pertaining to cybercrime and e-evidence</a:t>
            </a:r>
          </a:p>
          <a:p>
            <a:pPr>
              <a:buNone/>
            </a:pPr>
            <a:endParaRPr lang="en-GB" sz="2200" dirty="0"/>
          </a:p>
          <a:p>
            <a:pPr marL="342900" indent="-342900">
              <a:buFont typeface="Wingdings" pitchFamily="2" charset="2"/>
              <a:buChar char="ü"/>
            </a:pPr>
            <a:r>
              <a:rPr lang="en-GB" sz="2200" b="1" dirty="0" err="1"/>
              <a:t>CoE</a:t>
            </a:r>
            <a:r>
              <a:rPr lang="en-GB" sz="2200" b="1" dirty="0"/>
              <a:t> Cybercrime Convention</a:t>
            </a:r>
            <a:r>
              <a:rPr lang="en-GB" sz="2200" dirty="0"/>
              <a:t>:</a:t>
            </a:r>
          </a:p>
          <a:p>
            <a:pPr marL="342900" indent="-342900">
              <a:buFont typeface="Arial" panose="020B0604020202020204" pitchFamily="34" charset="0"/>
              <a:buChar char="•"/>
            </a:pPr>
            <a:r>
              <a:rPr lang="en-GB" sz="2100" i="1" dirty="0"/>
              <a:t>Article 29 </a:t>
            </a:r>
            <a:r>
              <a:rPr lang="en-GB" sz="2100" dirty="0"/>
              <a:t>- expedited preservation of stored computer data</a:t>
            </a:r>
          </a:p>
          <a:p>
            <a:pPr marL="342900" indent="-342900">
              <a:buFont typeface="Arial" panose="020B0604020202020204" pitchFamily="34" charset="0"/>
              <a:buChar char="•"/>
            </a:pPr>
            <a:r>
              <a:rPr lang="en-GB" sz="2100" i="1" dirty="0"/>
              <a:t>Article 30 </a:t>
            </a:r>
            <a:r>
              <a:rPr lang="en-GB" sz="2100" dirty="0"/>
              <a:t>- expedited disclosure of preserved traffic data</a:t>
            </a:r>
          </a:p>
          <a:p>
            <a:pPr marL="342900" indent="-342900">
              <a:buFont typeface="Arial" panose="020B0604020202020204" pitchFamily="34" charset="0"/>
              <a:buChar char="•"/>
            </a:pPr>
            <a:r>
              <a:rPr lang="en-GB" sz="2100" i="1" dirty="0"/>
              <a:t>Article 31 </a:t>
            </a:r>
            <a:r>
              <a:rPr lang="en-GB" sz="2100" dirty="0"/>
              <a:t>– MLA regarding the accessing of stored computer data</a:t>
            </a:r>
          </a:p>
          <a:p>
            <a:pPr marL="342900" indent="-342900">
              <a:buFont typeface="Arial" panose="020B0604020202020204" pitchFamily="34" charset="0"/>
              <a:buChar char="•"/>
            </a:pPr>
            <a:r>
              <a:rPr lang="en-GB" sz="2100" i="1" dirty="0"/>
              <a:t>Article 32 </a:t>
            </a:r>
            <a:r>
              <a:rPr lang="en-GB" sz="2100" dirty="0"/>
              <a:t>– trans-border access to stored computer data where there is consent or where publicly available </a:t>
            </a:r>
          </a:p>
        </p:txBody>
      </p:sp>
      <p:sp>
        <p:nvSpPr>
          <p:cNvPr id="6" name="Rectangle 5">
            <a:extLst>
              <a:ext uri="{FF2B5EF4-FFF2-40B4-BE49-F238E27FC236}">
                <a16:creationId xmlns:a16="http://schemas.microsoft.com/office/drawing/2014/main" id="{581799B2-487B-EB49-9EBA-A92793CD9DF2}"/>
              </a:ext>
            </a:extLst>
          </p:cNvPr>
          <p:cNvSpPr/>
          <p:nvPr/>
        </p:nvSpPr>
        <p:spPr>
          <a:xfrm>
            <a:off x="4732127" y="1129474"/>
            <a:ext cx="4290329" cy="1708160"/>
          </a:xfrm>
          <a:prstGeom prst="rect">
            <a:avLst/>
          </a:prstGeom>
        </p:spPr>
        <p:txBody>
          <a:bodyPr wrap="square">
            <a:spAutoFit/>
          </a:bodyPr>
          <a:lstStyle/>
          <a:p>
            <a:pPr marL="342900" lvl="1" indent="-342900">
              <a:buFont typeface="Arial" panose="020B0604020202020204" pitchFamily="34" charset="0"/>
              <a:buChar char="•"/>
            </a:pPr>
            <a:r>
              <a:rPr lang="en-GB" sz="2100" i="1" dirty="0"/>
              <a:t>Article 33 - </a:t>
            </a:r>
            <a:r>
              <a:rPr lang="en-GB" sz="2100" dirty="0"/>
              <a:t>MLA regarding the real-time collection of data</a:t>
            </a:r>
          </a:p>
          <a:p>
            <a:pPr marL="342900" lvl="1" indent="-342900">
              <a:buFont typeface="Arial" panose="020B0604020202020204" pitchFamily="34" charset="0"/>
              <a:buChar char="•"/>
            </a:pPr>
            <a:r>
              <a:rPr lang="en-GB" sz="2100" i="1" dirty="0"/>
              <a:t>Article 34 </a:t>
            </a:r>
            <a:r>
              <a:rPr lang="en-GB" sz="2100" dirty="0"/>
              <a:t>– MLA regarding the interception of content data</a:t>
            </a:r>
          </a:p>
          <a:p>
            <a:pPr marL="342900" lvl="1" indent="-342900">
              <a:buFont typeface="Arial" panose="020B0604020202020204" pitchFamily="34" charset="0"/>
              <a:buChar char="•"/>
            </a:pPr>
            <a:r>
              <a:rPr lang="en-GB" sz="2100" i="1" dirty="0"/>
              <a:t>Article 35 </a:t>
            </a:r>
            <a:r>
              <a:rPr lang="en-GB" sz="2100" dirty="0"/>
              <a:t>– 24/7 Network </a:t>
            </a:r>
          </a:p>
        </p:txBody>
      </p:sp>
      <p:pic>
        <p:nvPicPr>
          <p:cNvPr id="6146" name="Picture 2" descr="Budapest Convention and related standards">
            <a:hlinkClick r:id="rId4"/>
            <a:extLst>
              <a:ext uri="{FF2B5EF4-FFF2-40B4-BE49-F238E27FC236}">
                <a16:creationId xmlns:a16="http://schemas.microsoft.com/office/drawing/2014/main" id="{9939F4DB-9605-4001-8824-54AFEF2D33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3950" y="3296632"/>
            <a:ext cx="2052589" cy="2890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247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20892</TotalTime>
  <Words>10620</Words>
  <Application>Microsoft Office PowerPoint</Application>
  <PresentationFormat>On-screen Show (4:3)</PresentationFormat>
  <Paragraphs>817</Paragraphs>
  <Slides>50</Slides>
  <Notes>45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Gio Jo</cp:lastModifiedBy>
  <cp:revision>305</cp:revision>
  <dcterms:created xsi:type="dcterms:W3CDTF">2012-01-25T15:22:10Z</dcterms:created>
  <dcterms:modified xsi:type="dcterms:W3CDTF">2020-11-14T23:53:10Z</dcterms:modified>
</cp:coreProperties>
</file>